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1" r:id="rId5"/>
    <p:sldId id="260" r:id="rId6"/>
    <p:sldId id="275" r:id="rId7"/>
    <p:sldId id="276" r:id="rId8"/>
    <p:sldId id="263" r:id="rId9"/>
    <p:sldId id="257" r:id="rId10"/>
    <p:sldId id="270" r:id="rId11"/>
    <p:sldId id="298" r:id="rId12"/>
    <p:sldId id="268" r:id="rId13"/>
    <p:sldId id="267" r:id="rId14"/>
    <p:sldId id="269" r:id="rId15"/>
    <p:sldId id="306" r:id="rId16"/>
    <p:sldId id="266" r:id="rId17"/>
    <p:sldId id="325" r:id="rId18"/>
    <p:sldId id="265" r:id="rId19"/>
    <p:sldId id="324" r:id="rId20"/>
    <p:sldId id="321" r:id="rId21"/>
    <p:sldId id="277" r:id="rId22"/>
    <p:sldId id="278" r:id="rId23"/>
    <p:sldId id="365" r:id="rId24"/>
    <p:sldId id="310" r:id="rId25"/>
    <p:sldId id="287" r:id="rId26"/>
    <p:sldId id="288" r:id="rId27"/>
    <p:sldId id="322" r:id="rId28"/>
    <p:sldId id="323" r:id="rId29"/>
    <p:sldId id="360" r:id="rId30"/>
    <p:sldId id="347" r:id="rId31"/>
    <p:sldId id="300" r:id="rId32"/>
    <p:sldId id="301" r:id="rId33"/>
    <p:sldId id="312" r:id="rId34"/>
    <p:sldId id="289" r:id="rId35"/>
    <p:sldId id="286" r:id="rId36"/>
    <p:sldId id="326" r:id="rId37"/>
    <p:sldId id="293" r:id="rId38"/>
    <p:sldId id="308" r:id="rId39"/>
    <p:sldId id="329" r:id="rId40"/>
    <p:sldId id="294" r:id="rId41"/>
    <p:sldId id="295" r:id="rId42"/>
    <p:sldId id="320" r:id="rId43"/>
    <p:sldId id="296" r:id="rId44"/>
    <p:sldId id="314" r:id="rId45"/>
    <p:sldId id="330" r:id="rId46"/>
    <p:sldId id="316" r:id="rId47"/>
    <p:sldId id="302" r:id="rId48"/>
    <p:sldId id="366" r:id="rId49"/>
    <p:sldId id="367" r:id="rId50"/>
    <p:sldId id="328" r:id="rId51"/>
    <p:sldId id="290" r:id="rId52"/>
    <p:sldId id="359" r:id="rId53"/>
    <p:sldId id="364" r:id="rId54"/>
    <p:sldId id="311" r:id="rId55"/>
    <p:sldId id="318" r:id="rId56"/>
    <p:sldId id="332" r:id="rId57"/>
    <p:sldId id="348" r:id="rId58"/>
    <p:sldId id="336" r:id="rId59"/>
    <p:sldId id="338" r:id="rId60"/>
    <p:sldId id="337" r:id="rId61"/>
    <p:sldId id="303" r:id="rId62"/>
    <p:sldId id="339" r:id="rId63"/>
    <p:sldId id="341" r:id="rId64"/>
    <p:sldId id="355" r:id="rId65"/>
    <p:sldId id="335" r:id="rId66"/>
    <p:sldId id="356" r:id="rId67"/>
    <p:sldId id="344" r:id="rId68"/>
    <p:sldId id="343" r:id="rId69"/>
    <p:sldId id="346" r:id="rId70"/>
    <p:sldId id="319" r:id="rId71"/>
    <p:sldId id="345" r:id="rId72"/>
    <p:sldId id="309" r:id="rId73"/>
    <p:sldId id="362" r:id="rId74"/>
    <p:sldId id="333" r:id="rId75"/>
    <p:sldId id="327" r:id="rId76"/>
    <p:sldId id="334" r:id="rId77"/>
    <p:sldId id="361" r:id="rId78"/>
    <p:sldId id="363" r:id="rId79"/>
    <p:sldId id="284" r:id="rId80"/>
    <p:sldId id="264" r:id="rId81"/>
    <p:sldId id="291" r:id="rId82"/>
    <p:sldId id="274" r:id="rId83"/>
    <p:sldId id="273" r:id="rId84"/>
    <p:sldId id="272" r:id="rId85"/>
    <p:sldId id="271" r:id="rId86"/>
    <p:sldId id="283" r:id="rId87"/>
    <p:sldId id="282" r:id="rId88"/>
    <p:sldId id="281" r:id="rId89"/>
    <p:sldId id="280" r:id="rId90"/>
    <p:sldId id="285" r:id="rId91"/>
    <p:sldId id="299" r:id="rId92"/>
    <p:sldId id="351" r:id="rId93"/>
    <p:sldId id="350" r:id="rId94"/>
    <p:sldId id="349" r:id="rId95"/>
    <p:sldId id="352" r:id="rId96"/>
    <p:sldId id="354" r:id="rId97"/>
    <p:sldId id="353" r:id="rId98"/>
    <p:sldId id="357" r:id="rId99"/>
    <p:sldId id="358" r:id="rId100"/>
    <p:sldId id="292" r:id="rId10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gl-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gl-ES"/>
          </a:p>
        </p:txBody>
      </p:sp>
      <p:sp>
        <p:nvSpPr>
          <p:cNvPr id="4" name="Marcador de fecha 3"/>
          <p:cNvSpPr>
            <a:spLocks noGrp="1"/>
          </p:cNvSpPr>
          <p:nvPr>
            <p:ph type="dt" sz="half" idx="10"/>
          </p:nvPr>
        </p:nvSpPr>
        <p:spPr/>
        <p:txBody>
          <a:bodyPr/>
          <a:lstStyle/>
          <a:p>
            <a:fld id="{AFE1FC31-47D7-4B5E-AEAA-11F843EC6604}" type="datetimeFigureOut">
              <a:rPr lang="gl-ES" smtClean="0"/>
              <a:t>18/03/2025</a:t>
            </a:fld>
            <a:endParaRPr lang="gl-ES"/>
          </a:p>
        </p:txBody>
      </p:sp>
      <p:sp>
        <p:nvSpPr>
          <p:cNvPr id="5" name="Marcador de pie de página 4"/>
          <p:cNvSpPr>
            <a:spLocks noGrp="1"/>
          </p:cNvSpPr>
          <p:nvPr>
            <p:ph type="ftr" sz="quarter" idx="11"/>
          </p:nvPr>
        </p:nvSpPr>
        <p:spPr/>
        <p:txBody>
          <a:bodyPr/>
          <a:lstStyle/>
          <a:p>
            <a:endParaRPr lang="gl-ES"/>
          </a:p>
        </p:txBody>
      </p:sp>
      <p:sp>
        <p:nvSpPr>
          <p:cNvPr id="6" name="Marcador de número de diapositiva 5"/>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342469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gl-E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p:cNvSpPr>
            <a:spLocks noGrp="1"/>
          </p:cNvSpPr>
          <p:nvPr>
            <p:ph type="dt" sz="half" idx="10"/>
          </p:nvPr>
        </p:nvSpPr>
        <p:spPr/>
        <p:txBody>
          <a:bodyPr/>
          <a:lstStyle/>
          <a:p>
            <a:fld id="{AFE1FC31-47D7-4B5E-AEAA-11F843EC6604}" type="datetimeFigureOut">
              <a:rPr lang="gl-ES" smtClean="0"/>
              <a:t>18/03/2025</a:t>
            </a:fld>
            <a:endParaRPr lang="gl-ES"/>
          </a:p>
        </p:txBody>
      </p:sp>
      <p:sp>
        <p:nvSpPr>
          <p:cNvPr id="5" name="Marcador de pie de página 4"/>
          <p:cNvSpPr>
            <a:spLocks noGrp="1"/>
          </p:cNvSpPr>
          <p:nvPr>
            <p:ph type="ftr" sz="quarter" idx="11"/>
          </p:nvPr>
        </p:nvSpPr>
        <p:spPr/>
        <p:txBody>
          <a:bodyPr/>
          <a:lstStyle/>
          <a:p>
            <a:endParaRPr lang="gl-ES"/>
          </a:p>
        </p:txBody>
      </p:sp>
      <p:sp>
        <p:nvSpPr>
          <p:cNvPr id="6" name="Marcador de número de diapositiva 5"/>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108370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gl-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p:cNvSpPr>
            <a:spLocks noGrp="1"/>
          </p:cNvSpPr>
          <p:nvPr>
            <p:ph type="dt" sz="half" idx="10"/>
          </p:nvPr>
        </p:nvSpPr>
        <p:spPr/>
        <p:txBody>
          <a:bodyPr/>
          <a:lstStyle/>
          <a:p>
            <a:fld id="{AFE1FC31-47D7-4B5E-AEAA-11F843EC6604}" type="datetimeFigureOut">
              <a:rPr lang="gl-ES" smtClean="0"/>
              <a:t>18/03/2025</a:t>
            </a:fld>
            <a:endParaRPr lang="gl-ES"/>
          </a:p>
        </p:txBody>
      </p:sp>
      <p:sp>
        <p:nvSpPr>
          <p:cNvPr id="5" name="Marcador de pie de página 4"/>
          <p:cNvSpPr>
            <a:spLocks noGrp="1"/>
          </p:cNvSpPr>
          <p:nvPr>
            <p:ph type="ftr" sz="quarter" idx="11"/>
          </p:nvPr>
        </p:nvSpPr>
        <p:spPr/>
        <p:txBody>
          <a:bodyPr/>
          <a:lstStyle/>
          <a:p>
            <a:endParaRPr lang="gl-ES"/>
          </a:p>
        </p:txBody>
      </p:sp>
      <p:sp>
        <p:nvSpPr>
          <p:cNvPr id="6" name="Marcador de número de diapositiva 5"/>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337862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gl-E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p:cNvSpPr>
            <a:spLocks noGrp="1"/>
          </p:cNvSpPr>
          <p:nvPr>
            <p:ph type="dt" sz="half" idx="10"/>
          </p:nvPr>
        </p:nvSpPr>
        <p:spPr/>
        <p:txBody>
          <a:bodyPr/>
          <a:lstStyle/>
          <a:p>
            <a:fld id="{AFE1FC31-47D7-4B5E-AEAA-11F843EC6604}" type="datetimeFigureOut">
              <a:rPr lang="gl-ES" smtClean="0"/>
              <a:t>18/03/2025</a:t>
            </a:fld>
            <a:endParaRPr lang="gl-ES"/>
          </a:p>
        </p:txBody>
      </p:sp>
      <p:sp>
        <p:nvSpPr>
          <p:cNvPr id="5" name="Marcador de pie de página 4"/>
          <p:cNvSpPr>
            <a:spLocks noGrp="1"/>
          </p:cNvSpPr>
          <p:nvPr>
            <p:ph type="ftr" sz="quarter" idx="11"/>
          </p:nvPr>
        </p:nvSpPr>
        <p:spPr/>
        <p:txBody>
          <a:bodyPr/>
          <a:lstStyle/>
          <a:p>
            <a:endParaRPr lang="gl-ES"/>
          </a:p>
        </p:txBody>
      </p:sp>
      <p:sp>
        <p:nvSpPr>
          <p:cNvPr id="6" name="Marcador de número de diapositiva 5"/>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285715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gl-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AFE1FC31-47D7-4B5E-AEAA-11F843EC6604}" type="datetimeFigureOut">
              <a:rPr lang="gl-ES" smtClean="0"/>
              <a:t>18/03/2025</a:t>
            </a:fld>
            <a:endParaRPr lang="gl-ES"/>
          </a:p>
        </p:txBody>
      </p:sp>
      <p:sp>
        <p:nvSpPr>
          <p:cNvPr id="5" name="Marcador de pie de página 4"/>
          <p:cNvSpPr>
            <a:spLocks noGrp="1"/>
          </p:cNvSpPr>
          <p:nvPr>
            <p:ph type="ftr" sz="quarter" idx="11"/>
          </p:nvPr>
        </p:nvSpPr>
        <p:spPr/>
        <p:txBody>
          <a:bodyPr/>
          <a:lstStyle/>
          <a:p>
            <a:endParaRPr lang="gl-ES"/>
          </a:p>
        </p:txBody>
      </p:sp>
      <p:sp>
        <p:nvSpPr>
          <p:cNvPr id="6" name="Marcador de número de diapositiva 5"/>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391508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gl-E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Marcador de fecha 4"/>
          <p:cNvSpPr>
            <a:spLocks noGrp="1"/>
          </p:cNvSpPr>
          <p:nvPr>
            <p:ph type="dt" sz="half" idx="10"/>
          </p:nvPr>
        </p:nvSpPr>
        <p:spPr/>
        <p:txBody>
          <a:bodyPr/>
          <a:lstStyle/>
          <a:p>
            <a:fld id="{AFE1FC31-47D7-4B5E-AEAA-11F843EC6604}" type="datetimeFigureOut">
              <a:rPr lang="gl-ES" smtClean="0"/>
              <a:t>18/03/2025</a:t>
            </a:fld>
            <a:endParaRPr lang="gl-ES"/>
          </a:p>
        </p:txBody>
      </p:sp>
      <p:sp>
        <p:nvSpPr>
          <p:cNvPr id="6" name="Marcador de pie de página 5"/>
          <p:cNvSpPr>
            <a:spLocks noGrp="1"/>
          </p:cNvSpPr>
          <p:nvPr>
            <p:ph type="ftr" sz="quarter" idx="11"/>
          </p:nvPr>
        </p:nvSpPr>
        <p:spPr/>
        <p:txBody>
          <a:bodyPr/>
          <a:lstStyle/>
          <a:p>
            <a:endParaRPr lang="gl-ES"/>
          </a:p>
        </p:txBody>
      </p:sp>
      <p:sp>
        <p:nvSpPr>
          <p:cNvPr id="7" name="Marcador de número de diapositiva 6"/>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159215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gl-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7" name="Marcador de fecha 6"/>
          <p:cNvSpPr>
            <a:spLocks noGrp="1"/>
          </p:cNvSpPr>
          <p:nvPr>
            <p:ph type="dt" sz="half" idx="10"/>
          </p:nvPr>
        </p:nvSpPr>
        <p:spPr/>
        <p:txBody>
          <a:bodyPr/>
          <a:lstStyle/>
          <a:p>
            <a:fld id="{AFE1FC31-47D7-4B5E-AEAA-11F843EC6604}" type="datetimeFigureOut">
              <a:rPr lang="gl-ES" smtClean="0"/>
              <a:t>18/03/2025</a:t>
            </a:fld>
            <a:endParaRPr lang="gl-ES"/>
          </a:p>
        </p:txBody>
      </p:sp>
      <p:sp>
        <p:nvSpPr>
          <p:cNvPr id="8" name="Marcador de pie de página 7"/>
          <p:cNvSpPr>
            <a:spLocks noGrp="1"/>
          </p:cNvSpPr>
          <p:nvPr>
            <p:ph type="ftr" sz="quarter" idx="11"/>
          </p:nvPr>
        </p:nvSpPr>
        <p:spPr/>
        <p:txBody>
          <a:bodyPr/>
          <a:lstStyle/>
          <a:p>
            <a:endParaRPr lang="gl-ES"/>
          </a:p>
        </p:txBody>
      </p:sp>
      <p:sp>
        <p:nvSpPr>
          <p:cNvPr id="9" name="Marcador de número de diapositiva 8"/>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285460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gl-ES"/>
          </a:p>
        </p:txBody>
      </p:sp>
      <p:sp>
        <p:nvSpPr>
          <p:cNvPr id="3" name="Marcador de fecha 2"/>
          <p:cNvSpPr>
            <a:spLocks noGrp="1"/>
          </p:cNvSpPr>
          <p:nvPr>
            <p:ph type="dt" sz="half" idx="10"/>
          </p:nvPr>
        </p:nvSpPr>
        <p:spPr/>
        <p:txBody>
          <a:bodyPr/>
          <a:lstStyle/>
          <a:p>
            <a:fld id="{AFE1FC31-47D7-4B5E-AEAA-11F843EC6604}" type="datetimeFigureOut">
              <a:rPr lang="gl-ES" smtClean="0"/>
              <a:t>18/03/2025</a:t>
            </a:fld>
            <a:endParaRPr lang="gl-ES"/>
          </a:p>
        </p:txBody>
      </p:sp>
      <p:sp>
        <p:nvSpPr>
          <p:cNvPr id="4" name="Marcador de pie de página 3"/>
          <p:cNvSpPr>
            <a:spLocks noGrp="1"/>
          </p:cNvSpPr>
          <p:nvPr>
            <p:ph type="ftr" sz="quarter" idx="11"/>
          </p:nvPr>
        </p:nvSpPr>
        <p:spPr/>
        <p:txBody>
          <a:bodyPr/>
          <a:lstStyle/>
          <a:p>
            <a:endParaRPr lang="gl-ES"/>
          </a:p>
        </p:txBody>
      </p:sp>
      <p:sp>
        <p:nvSpPr>
          <p:cNvPr id="5" name="Marcador de número de diapositiva 4"/>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79136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FE1FC31-47D7-4B5E-AEAA-11F843EC6604}" type="datetimeFigureOut">
              <a:rPr lang="gl-ES" smtClean="0"/>
              <a:t>18/03/2025</a:t>
            </a:fld>
            <a:endParaRPr lang="gl-ES"/>
          </a:p>
        </p:txBody>
      </p:sp>
      <p:sp>
        <p:nvSpPr>
          <p:cNvPr id="3" name="Marcador de pie de página 2"/>
          <p:cNvSpPr>
            <a:spLocks noGrp="1"/>
          </p:cNvSpPr>
          <p:nvPr>
            <p:ph type="ftr" sz="quarter" idx="11"/>
          </p:nvPr>
        </p:nvSpPr>
        <p:spPr/>
        <p:txBody>
          <a:bodyPr/>
          <a:lstStyle/>
          <a:p>
            <a:endParaRPr lang="gl-ES"/>
          </a:p>
        </p:txBody>
      </p:sp>
      <p:sp>
        <p:nvSpPr>
          <p:cNvPr id="4" name="Marcador de número de diapositiva 3"/>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48181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gl-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FE1FC31-47D7-4B5E-AEAA-11F843EC6604}" type="datetimeFigureOut">
              <a:rPr lang="gl-ES" smtClean="0"/>
              <a:t>18/03/2025</a:t>
            </a:fld>
            <a:endParaRPr lang="gl-ES"/>
          </a:p>
        </p:txBody>
      </p:sp>
      <p:sp>
        <p:nvSpPr>
          <p:cNvPr id="6" name="Marcador de pie de página 5"/>
          <p:cNvSpPr>
            <a:spLocks noGrp="1"/>
          </p:cNvSpPr>
          <p:nvPr>
            <p:ph type="ftr" sz="quarter" idx="11"/>
          </p:nvPr>
        </p:nvSpPr>
        <p:spPr/>
        <p:txBody>
          <a:bodyPr/>
          <a:lstStyle/>
          <a:p>
            <a:endParaRPr lang="gl-ES"/>
          </a:p>
        </p:txBody>
      </p:sp>
      <p:sp>
        <p:nvSpPr>
          <p:cNvPr id="7" name="Marcador de número de diapositiva 6"/>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169128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gl-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l-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FE1FC31-47D7-4B5E-AEAA-11F843EC6604}" type="datetimeFigureOut">
              <a:rPr lang="gl-ES" smtClean="0"/>
              <a:t>18/03/2025</a:t>
            </a:fld>
            <a:endParaRPr lang="gl-ES"/>
          </a:p>
        </p:txBody>
      </p:sp>
      <p:sp>
        <p:nvSpPr>
          <p:cNvPr id="6" name="Marcador de pie de página 5"/>
          <p:cNvSpPr>
            <a:spLocks noGrp="1"/>
          </p:cNvSpPr>
          <p:nvPr>
            <p:ph type="ftr" sz="quarter" idx="11"/>
          </p:nvPr>
        </p:nvSpPr>
        <p:spPr/>
        <p:txBody>
          <a:bodyPr/>
          <a:lstStyle/>
          <a:p>
            <a:endParaRPr lang="gl-ES"/>
          </a:p>
        </p:txBody>
      </p:sp>
      <p:sp>
        <p:nvSpPr>
          <p:cNvPr id="7" name="Marcador de número de diapositiva 6"/>
          <p:cNvSpPr>
            <a:spLocks noGrp="1"/>
          </p:cNvSpPr>
          <p:nvPr>
            <p:ph type="sldNum" sz="quarter" idx="12"/>
          </p:nvPr>
        </p:nvSpPr>
        <p:spPr/>
        <p:txBody>
          <a:bodyPr/>
          <a:lstStyle/>
          <a:p>
            <a:fld id="{F7C11A05-0B58-410C-A2CC-EE53FBEFCEC6}" type="slidenum">
              <a:rPr lang="gl-ES" smtClean="0"/>
              <a:t>‹Nº›</a:t>
            </a:fld>
            <a:endParaRPr lang="gl-ES"/>
          </a:p>
        </p:txBody>
      </p:sp>
    </p:spTree>
    <p:extLst>
      <p:ext uri="{BB962C8B-B14F-4D97-AF65-F5344CB8AC3E}">
        <p14:creationId xmlns:p14="http://schemas.microsoft.com/office/powerpoint/2010/main" val="26615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gl-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1FC31-47D7-4B5E-AEAA-11F843EC6604}" type="datetimeFigureOut">
              <a:rPr lang="gl-ES" smtClean="0"/>
              <a:t>18/03/2025</a:t>
            </a:fld>
            <a:endParaRPr lang="gl-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gl-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11A05-0B58-410C-A2CC-EE53FBEFCEC6}" type="slidenum">
              <a:rPr lang="gl-ES" smtClean="0"/>
              <a:t>‹Nº›</a:t>
            </a:fld>
            <a:endParaRPr lang="gl-ES"/>
          </a:p>
        </p:txBody>
      </p:sp>
    </p:spTree>
    <p:extLst>
      <p:ext uri="{BB962C8B-B14F-4D97-AF65-F5344CB8AC3E}">
        <p14:creationId xmlns:p14="http://schemas.microsoft.com/office/powerpoint/2010/main" val="2119232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jpeg"/><Relationship Id="rId7" Type="http://schemas.openxmlformats.org/officeDocument/2006/relationships/image" Target="../media/image126.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 Id="rId9" Type="http://schemas.openxmlformats.org/officeDocument/2006/relationships/image" Target="../media/image128.JP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6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g"/><Relationship Id="rId5" Type="http://schemas.openxmlformats.org/officeDocument/2006/relationships/image" Target="../media/image171.jpeg"/><Relationship Id="rId4" Type="http://schemas.openxmlformats.org/officeDocument/2006/relationships/image" Target="../media/image170.jpeg"/></Relationships>
</file>

<file path=ppt/slides/_rels/slide7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7.xml"/><Relationship Id="rId4" Type="http://schemas.openxmlformats.org/officeDocument/2006/relationships/image" Target="../media/image178.JPG"/></Relationships>
</file>

<file path=ppt/slides/_rels/slide78.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7.xml"/><Relationship Id="rId4" Type="http://schemas.openxmlformats.org/officeDocument/2006/relationships/image" Target="../media/image188.JPG"/></Relationships>
</file>

<file path=ppt/slides/_rels/slide8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8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96.jpg"/><Relationship Id="rId1" Type="http://schemas.openxmlformats.org/officeDocument/2006/relationships/slideLayout" Target="../slideLayouts/slideLayout7.xml"/><Relationship Id="rId5" Type="http://schemas.openxmlformats.org/officeDocument/2006/relationships/image" Target="../media/image199.jpg"/><Relationship Id="rId4" Type="http://schemas.openxmlformats.org/officeDocument/2006/relationships/image" Target="../media/image198.jpg"/></Relationships>
</file>

<file path=ppt/slides/_rels/slide88.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7.xml"/><Relationship Id="rId5" Type="http://schemas.openxmlformats.org/officeDocument/2006/relationships/image" Target="../media/image203.jpeg"/><Relationship Id="rId4" Type="http://schemas.openxmlformats.org/officeDocument/2006/relationships/image" Target="../media/image202.jpg"/></Relationships>
</file>

<file path=ppt/slides/_rels/slide8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210.jpeg"/><Relationship Id="rId1" Type="http://schemas.openxmlformats.org/officeDocument/2006/relationships/slideLayout" Target="../slideLayouts/slideLayout7.xml"/><Relationship Id="rId4" Type="http://schemas.openxmlformats.org/officeDocument/2006/relationships/image" Target="../media/image212.jp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15.jpg"/></Relationships>
</file>

<file path=ppt/slides/_rels/slide95.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219.JPG"/></Relationships>
</file>

<file path=ppt/slides/_rels/slide96.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slideLayout" Target="../slideLayouts/slideLayout7.xml"/><Relationship Id="rId4" Type="http://schemas.openxmlformats.org/officeDocument/2006/relationships/image" Target="../media/image222.jpg"/></Relationships>
</file>

<file path=ppt/slides/_rels/slide97.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99.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14400" y="528033"/>
            <a:ext cx="10277341" cy="3046988"/>
          </a:xfrm>
          <a:prstGeom prst="rect">
            <a:avLst/>
          </a:prstGeom>
          <a:noFill/>
        </p:spPr>
        <p:txBody>
          <a:bodyPr wrap="square" rtlCol="0">
            <a:spAutoFit/>
          </a:bodyPr>
          <a:lstStyle/>
          <a:p>
            <a:pPr algn="ctr"/>
            <a:r>
              <a:rPr lang="gl-ES" sz="9600" b="1" dirty="0"/>
              <a:t>magostos, castañas e castiñeiros</a:t>
            </a:r>
          </a:p>
        </p:txBody>
      </p:sp>
      <p:sp>
        <p:nvSpPr>
          <p:cNvPr id="3" name="3 CuadroTexto"/>
          <p:cNvSpPr txBox="1"/>
          <p:nvPr/>
        </p:nvSpPr>
        <p:spPr>
          <a:xfrm>
            <a:off x="2668694" y="266423"/>
            <a:ext cx="6768752" cy="523220"/>
          </a:xfrm>
          <a:prstGeom prst="rect">
            <a:avLst/>
          </a:prstGeom>
          <a:noFill/>
        </p:spPr>
        <p:txBody>
          <a:bodyPr wrap="square" rtlCol="0">
            <a:spAutoFit/>
          </a:bodyPr>
          <a:lstStyle/>
          <a:p>
            <a:pPr algn="ctr"/>
            <a:r>
              <a:rPr lang="es-ES" sz="2800" b="1" dirty="0">
                <a:latin typeface="Bradley Hand ITC" pitchFamily="66" charset="0"/>
              </a:rPr>
              <a:t>AS LIDEIRAS DE ROQUE</a:t>
            </a:r>
          </a:p>
        </p:txBody>
      </p:sp>
      <p:sp>
        <p:nvSpPr>
          <p:cNvPr id="5" name="4 CuadroTexto"/>
          <p:cNvSpPr txBox="1"/>
          <p:nvPr/>
        </p:nvSpPr>
        <p:spPr>
          <a:xfrm rot="16200000">
            <a:off x="-744129" y="4998367"/>
            <a:ext cx="2592288" cy="461665"/>
          </a:xfrm>
          <a:prstGeom prst="rect">
            <a:avLst/>
          </a:prstGeom>
          <a:noFill/>
        </p:spPr>
        <p:txBody>
          <a:bodyPr wrap="square" rtlCol="0">
            <a:spAutoFit/>
          </a:bodyPr>
          <a:lstStyle/>
          <a:p>
            <a:r>
              <a:rPr lang="es-ES" sz="2400" b="1" dirty="0" err="1"/>
              <a:t>Mon</a:t>
            </a:r>
            <a:r>
              <a:rPr lang="es-ES" sz="2400" b="1" dirty="0"/>
              <a:t> </a:t>
            </a:r>
            <a:r>
              <a:rPr lang="es-ES" sz="2400" b="1" dirty="0" err="1"/>
              <a:t>Daporta</a:t>
            </a:r>
            <a:endParaRPr lang="es-ES" sz="2400" b="1" dirty="0"/>
          </a:p>
        </p:txBody>
      </p:sp>
      <p:pic>
        <p:nvPicPr>
          <p:cNvPr id="2" name="Imagen 1"/>
          <p:cNvPicPr>
            <a:picLocks noChangeAspect="1"/>
          </p:cNvPicPr>
          <p:nvPr/>
        </p:nvPicPr>
        <p:blipFill>
          <a:blip r:embed="rId2"/>
          <a:stretch>
            <a:fillRect/>
          </a:stretch>
        </p:blipFill>
        <p:spPr>
          <a:xfrm>
            <a:off x="7813837" y="4976826"/>
            <a:ext cx="3724979" cy="1548518"/>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007" y="3295241"/>
            <a:ext cx="3302621" cy="3363169"/>
          </a:xfrm>
          <a:prstGeom prst="rect">
            <a:avLst/>
          </a:prstGeom>
        </p:spPr>
      </p:pic>
    </p:spTree>
    <p:extLst>
      <p:ext uri="{BB962C8B-B14F-4D97-AF65-F5344CB8AC3E}">
        <p14:creationId xmlns:p14="http://schemas.microsoft.com/office/powerpoint/2010/main" val="382956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5695" y="5409126"/>
            <a:ext cx="7920507" cy="954107"/>
          </a:xfrm>
          <a:prstGeom prst="rect">
            <a:avLst/>
          </a:prstGeom>
          <a:noFill/>
        </p:spPr>
        <p:txBody>
          <a:bodyPr wrap="square" rtlCol="0">
            <a:spAutoFit/>
          </a:bodyPr>
          <a:lstStyle/>
          <a:p>
            <a:pPr algn="ctr"/>
            <a:r>
              <a:rPr lang="gl-ES" sz="2800" b="1" dirty="0"/>
              <a:t>E de todo canto veu, de todo o que atopou. </a:t>
            </a:r>
          </a:p>
          <a:p>
            <a:pPr algn="ctr"/>
            <a:r>
              <a:rPr lang="gl-ES" sz="2800" b="1" dirty="0"/>
              <a:t>Tendes de aquí en diante o que aproveitou.</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269" y="438012"/>
            <a:ext cx="3837906" cy="4820410"/>
          </a:xfrm>
          <a:prstGeom prst="rect">
            <a:avLst/>
          </a:prstGeom>
        </p:spPr>
      </p:pic>
    </p:spTree>
    <p:extLst>
      <p:ext uri="{BB962C8B-B14F-4D97-AF65-F5344CB8AC3E}">
        <p14:creationId xmlns:p14="http://schemas.microsoft.com/office/powerpoint/2010/main" val="3156113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37127" y="435721"/>
            <a:ext cx="6812924" cy="954107"/>
          </a:xfrm>
          <a:prstGeom prst="rect">
            <a:avLst/>
          </a:prstGeom>
          <a:noFill/>
        </p:spPr>
        <p:txBody>
          <a:bodyPr wrap="square" rtlCol="0">
            <a:spAutoFit/>
          </a:bodyPr>
          <a:lstStyle/>
          <a:p>
            <a:r>
              <a:rPr lang="gl-ES" sz="2800" dirty="0"/>
              <a:t>E, ao fin, satisfeito co que conseguiu xuntar</a:t>
            </a:r>
          </a:p>
          <a:p>
            <a:r>
              <a:rPr lang="gl-ES" sz="2800" dirty="0"/>
              <a:t>deu por bo o traballo e foise a invernar.</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567" y="1054873"/>
            <a:ext cx="4254500" cy="4279900"/>
          </a:xfrm>
          <a:prstGeom prst="rect">
            <a:avLst/>
          </a:prstGeom>
        </p:spPr>
      </p:pic>
      <p:sp>
        <p:nvSpPr>
          <p:cNvPr id="5" name="Rectángulo 4"/>
          <p:cNvSpPr/>
          <p:nvPr/>
        </p:nvSpPr>
        <p:spPr>
          <a:xfrm>
            <a:off x="1133341" y="5618971"/>
            <a:ext cx="9944726" cy="861774"/>
          </a:xfrm>
          <a:prstGeom prst="rect">
            <a:avLst/>
          </a:prstGeom>
        </p:spPr>
        <p:txBody>
          <a:bodyPr wrap="square">
            <a:spAutoFit/>
          </a:bodyPr>
          <a:lstStyle/>
          <a:p>
            <a:r>
              <a:rPr lang="pt-BR" sz="1600" b="1" dirty="0"/>
              <a:t>Moitas das </a:t>
            </a:r>
            <a:r>
              <a:rPr lang="pt-BR" sz="1600" b="1" dirty="0" err="1"/>
              <a:t>imaxes</a:t>
            </a:r>
            <a:r>
              <a:rPr lang="pt-BR" sz="1600" b="1" dirty="0"/>
              <a:t> fotográficas </a:t>
            </a:r>
            <a:r>
              <a:rPr lang="pt-BR" sz="1600" b="1" dirty="0" err="1"/>
              <a:t>foron</a:t>
            </a:r>
            <a:r>
              <a:rPr lang="pt-BR" sz="1600" b="1" dirty="0"/>
              <a:t> </a:t>
            </a:r>
            <a:r>
              <a:rPr lang="pt-BR" sz="1600" b="1" dirty="0" err="1"/>
              <a:t>collidas</a:t>
            </a:r>
            <a:r>
              <a:rPr lang="pt-BR" sz="1600" b="1" dirty="0"/>
              <a:t> da internet e a </a:t>
            </a:r>
            <a:r>
              <a:rPr lang="pt-BR" sz="1600" b="1" dirty="0" err="1"/>
              <a:t>información</a:t>
            </a:r>
            <a:r>
              <a:rPr lang="pt-BR" sz="1600" b="1" dirty="0"/>
              <a:t> de fontes varias. </a:t>
            </a:r>
          </a:p>
          <a:p>
            <a:r>
              <a:rPr lang="pt-BR" sz="1600" b="1" dirty="0" err="1"/>
              <a:t>Agradézolle</a:t>
            </a:r>
            <a:r>
              <a:rPr lang="pt-BR" sz="1600" b="1" dirty="0"/>
              <a:t> aos autores a </a:t>
            </a:r>
            <a:r>
              <a:rPr lang="pt-BR" sz="1600" b="1" dirty="0" err="1"/>
              <a:t>súa</a:t>
            </a:r>
            <a:r>
              <a:rPr lang="pt-BR" sz="1600" b="1" dirty="0"/>
              <a:t> </a:t>
            </a:r>
            <a:r>
              <a:rPr lang="pt-BR" sz="1600" b="1" dirty="0" err="1"/>
              <a:t>dispoñibilidade</a:t>
            </a:r>
            <a:r>
              <a:rPr lang="pt-BR" sz="1600" b="1" dirty="0"/>
              <a:t>, e </a:t>
            </a:r>
            <a:r>
              <a:rPr lang="pt-BR" sz="1600" b="1" dirty="0" err="1"/>
              <a:t>agardo</a:t>
            </a:r>
            <a:r>
              <a:rPr lang="pt-BR" sz="1600" b="1" dirty="0"/>
              <a:t> </a:t>
            </a:r>
            <a:r>
              <a:rPr lang="pt-BR" sz="1600" b="1" dirty="0" err="1"/>
              <a:t>saiban</a:t>
            </a:r>
            <a:r>
              <a:rPr lang="pt-BR" sz="1600" b="1" dirty="0"/>
              <a:t> </a:t>
            </a:r>
            <a:r>
              <a:rPr lang="pt-BR" sz="1600" b="1" dirty="0" err="1"/>
              <a:t>disculpar</a:t>
            </a:r>
            <a:r>
              <a:rPr lang="pt-BR" sz="1600" b="1" dirty="0"/>
              <a:t> o uso que </a:t>
            </a:r>
            <a:r>
              <a:rPr lang="pt-BR" sz="1600" b="1" dirty="0" err="1"/>
              <a:t>fixen</a:t>
            </a:r>
            <a:r>
              <a:rPr lang="pt-BR" sz="1600" b="1" dirty="0"/>
              <a:t> delas. </a:t>
            </a:r>
          </a:p>
          <a:p>
            <a:r>
              <a:rPr lang="pt-BR" sz="1600" b="1" dirty="0"/>
              <a:t>                                                                                                                                                                              </a:t>
            </a:r>
            <a:r>
              <a:rPr lang="pt-BR" dirty="0"/>
              <a:t>Mon </a:t>
            </a:r>
            <a:r>
              <a:rPr lang="pt-BR" dirty="0" err="1"/>
              <a:t>Daporta</a:t>
            </a:r>
            <a:endParaRPr lang="pt-BR" sz="1600" b="1" dirty="0"/>
          </a:p>
        </p:txBody>
      </p:sp>
    </p:spTree>
    <p:extLst>
      <p:ext uri="{BB962C8B-B14F-4D97-AF65-F5344CB8AC3E}">
        <p14:creationId xmlns:p14="http://schemas.microsoft.com/office/powerpoint/2010/main" val="2324953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9094" y="1081825"/>
            <a:ext cx="3992450" cy="3600986"/>
          </a:xfrm>
          <a:prstGeom prst="rect">
            <a:avLst/>
          </a:prstGeom>
          <a:noFill/>
        </p:spPr>
        <p:txBody>
          <a:bodyPr wrap="square" rtlCol="0">
            <a:spAutoFit/>
          </a:bodyPr>
          <a:lstStyle/>
          <a:p>
            <a:r>
              <a:rPr lang="gl-ES" sz="6000" b="1" dirty="0"/>
              <a:t>o magosto </a:t>
            </a:r>
          </a:p>
          <a:p>
            <a:r>
              <a:rPr lang="gl-ES" sz="2400" dirty="0"/>
              <a:t>É unha festa tradicional, que antes so se facía nas zonas de produción de castañas, na que os mozos se xuntaban arredor dunha fogueira, nun espazo ao ar libre, na que asaban castañas, e bebían viño.</a:t>
            </a:r>
            <a:endParaRPr lang="gl-ES" sz="6000" b="1" dirty="0"/>
          </a:p>
        </p:txBody>
      </p:sp>
      <p:pic>
        <p:nvPicPr>
          <p:cNvPr id="4" name="Imagen 3"/>
          <p:cNvPicPr>
            <a:picLocks noChangeAspect="1"/>
          </p:cNvPicPr>
          <p:nvPr/>
        </p:nvPicPr>
        <p:blipFill>
          <a:blip r:embed="rId2"/>
          <a:stretch>
            <a:fillRect/>
          </a:stretch>
        </p:blipFill>
        <p:spPr>
          <a:xfrm>
            <a:off x="4417453" y="1236372"/>
            <a:ext cx="7461531" cy="4440051"/>
          </a:xfrm>
          <a:prstGeom prst="rect">
            <a:avLst/>
          </a:prstGeom>
        </p:spPr>
      </p:pic>
    </p:spTree>
    <p:extLst>
      <p:ext uri="{BB962C8B-B14F-4D97-AF65-F5344CB8AC3E}">
        <p14:creationId xmlns:p14="http://schemas.microsoft.com/office/powerpoint/2010/main" val="336013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08" y="3599717"/>
            <a:ext cx="5437938" cy="2880879"/>
          </a:xfrm>
          <a:prstGeom prst="rect">
            <a:avLst/>
          </a:prstGeom>
        </p:spPr>
      </p:pic>
      <p:sp>
        <p:nvSpPr>
          <p:cNvPr id="5" name="Rectángulo 4"/>
          <p:cNvSpPr/>
          <p:nvPr/>
        </p:nvSpPr>
        <p:spPr>
          <a:xfrm>
            <a:off x="231743" y="416844"/>
            <a:ext cx="5544795" cy="2677656"/>
          </a:xfrm>
          <a:prstGeom prst="rect">
            <a:avLst/>
          </a:prstGeom>
        </p:spPr>
        <p:txBody>
          <a:bodyPr wrap="square">
            <a:spAutoFit/>
          </a:bodyPr>
          <a:lstStyle/>
          <a:p>
            <a:r>
              <a:rPr lang="pt-BR" sz="2400" dirty="0"/>
              <a:t>As </a:t>
            </a:r>
            <a:r>
              <a:rPr lang="pt-BR" sz="2400" dirty="0" err="1"/>
              <a:t>persoas</a:t>
            </a:r>
            <a:r>
              <a:rPr lang="pt-BR" sz="2400" dirty="0"/>
              <a:t> maiores </a:t>
            </a:r>
            <a:r>
              <a:rPr lang="pt-BR" sz="2400" dirty="0" err="1"/>
              <a:t>tamén</a:t>
            </a:r>
            <a:r>
              <a:rPr lang="pt-BR" sz="2400" dirty="0"/>
              <a:t> </a:t>
            </a:r>
            <a:r>
              <a:rPr lang="pt-BR" sz="2400" dirty="0" err="1"/>
              <a:t>participaban</a:t>
            </a:r>
            <a:r>
              <a:rPr lang="pt-BR" sz="2400" dirty="0"/>
              <a:t> nos </a:t>
            </a:r>
            <a:r>
              <a:rPr lang="pt-BR" sz="2400" dirty="0" err="1"/>
              <a:t>magostos</a:t>
            </a:r>
            <a:r>
              <a:rPr lang="pt-BR" sz="2400" dirty="0"/>
              <a:t>, pero </a:t>
            </a:r>
            <a:r>
              <a:rPr lang="pt-BR" sz="2400" dirty="0" err="1"/>
              <a:t>máis</a:t>
            </a:r>
            <a:r>
              <a:rPr lang="pt-BR" sz="2400" dirty="0"/>
              <a:t> a miúdo </a:t>
            </a:r>
            <a:r>
              <a:rPr lang="pt-BR" sz="2400" dirty="0" err="1"/>
              <a:t>xuntábanse</a:t>
            </a:r>
            <a:r>
              <a:rPr lang="pt-BR" sz="2400" dirty="0"/>
              <a:t> nas casas para celebrar a derradeira </a:t>
            </a:r>
            <a:r>
              <a:rPr lang="pt-BR" sz="2400" dirty="0" err="1"/>
              <a:t>colleita</a:t>
            </a:r>
            <a:r>
              <a:rPr lang="pt-BR" sz="2400" dirty="0"/>
              <a:t> do ano, a da </a:t>
            </a:r>
            <a:r>
              <a:rPr lang="pt-BR" sz="2400" dirty="0" err="1"/>
              <a:t>castaña</a:t>
            </a:r>
            <a:r>
              <a:rPr lang="pt-BR" sz="2400" dirty="0"/>
              <a:t>. </a:t>
            </a:r>
            <a:r>
              <a:rPr lang="pt-BR" sz="2400" dirty="0" err="1"/>
              <a:t>Asaban</a:t>
            </a:r>
            <a:r>
              <a:rPr lang="pt-BR" sz="2400" dirty="0"/>
              <a:t> as </a:t>
            </a:r>
            <a:r>
              <a:rPr lang="pt-BR" sz="2400" dirty="0" err="1"/>
              <a:t>castañas</a:t>
            </a:r>
            <a:r>
              <a:rPr lang="pt-BR" sz="2400" dirty="0"/>
              <a:t> </a:t>
            </a:r>
            <a:r>
              <a:rPr lang="pt-BR" sz="2400" dirty="0" err="1"/>
              <a:t>directamente</a:t>
            </a:r>
            <a:r>
              <a:rPr lang="pt-BR" sz="2400" dirty="0"/>
              <a:t> no lume ou </a:t>
            </a:r>
            <a:r>
              <a:rPr lang="pt-BR" sz="2400" dirty="0" err="1"/>
              <a:t>nun</a:t>
            </a:r>
            <a:r>
              <a:rPr lang="pt-BR" sz="2400" dirty="0"/>
              <a:t> recipiente feito adrede, ou adaptado, que se </a:t>
            </a:r>
            <a:r>
              <a:rPr lang="pt-BR" sz="2400" dirty="0" err="1"/>
              <a:t>poñia</a:t>
            </a:r>
            <a:r>
              <a:rPr lang="pt-BR" sz="2400" dirty="0"/>
              <a:t> </a:t>
            </a:r>
            <a:r>
              <a:rPr lang="pt-BR" sz="2400" dirty="0" err="1"/>
              <a:t>enriba</a:t>
            </a:r>
            <a:r>
              <a:rPr lang="pt-BR" sz="2400" dirty="0"/>
              <a:t> da fogueira.</a:t>
            </a:r>
            <a:endParaRPr lang="gl-ES" sz="2400" dirty="0"/>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9475" y="2536666"/>
            <a:ext cx="2230236" cy="2753378"/>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2235" t="11596" b="6468"/>
          <a:stretch/>
        </p:blipFill>
        <p:spPr>
          <a:xfrm>
            <a:off x="6135826" y="3952816"/>
            <a:ext cx="3166897" cy="1337228"/>
          </a:xfrm>
          <a:prstGeom prst="rect">
            <a:avLst/>
          </a:prstGeom>
        </p:spPr>
      </p:pic>
      <p:sp>
        <p:nvSpPr>
          <p:cNvPr id="2" name="CuadroTexto 1"/>
          <p:cNvSpPr txBox="1"/>
          <p:nvPr/>
        </p:nvSpPr>
        <p:spPr>
          <a:xfrm>
            <a:off x="5997062" y="5466766"/>
            <a:ext cx="3664949" cy="1200329"/>
          </a:xfrm>
          <a:prstGeom prst="rect">
            <a:avLst/>
          </a:prstGeom>
          <a:noFill/>
        </p:spPr>
        <p:txBody>
          <a:bodyPr wrap="square" rtlCol="0">
            <a:spAutoFit/>
          </a:bodyPr>
          <a:lstStyle/>
          <a:p>
            <a:r>
              <a:rPr lang="gl-ES" dirty="0"/>
              <a:t>Os asadores das castañas serven para poder collelas sen meter as mans nas brasas e permiten remexelas para repartir a calor por igual a todas </a:t>
            </a:r>
          </a:p>
        </p:txBody>
      </p:sp>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8998" t="8797" r="6652" b="5181"/>
          <a:stretch/>
        </p:blipFill>
        <p:spPr>
          <a:xfrm>
            <a:off x="9859475" y="184965"/>
            <a:ext cx="2232484" cy="1862775"/>
          </a:xfrm>
          <a:prstGeom prst="rect">
            <a:avLst/>
          </a:prstGeom>
        </p:spPr>
      </p:pic>
      <p:pic>
        <p:nvPicPr>
          <p:cNvPr id="14" name="Imagen 13"/>
          <p:cNvPicPr>
            <a:picLocks noChangeAspect="1"/>
          </p:cNvPicPr>
          <p:nvPr/>
        </p:nvPicPr>
        <p:blipFill rotWithShape="1">
          <a:blip r:embed="rId6">
            <a:extLst>
              <a:ext uri="{28A0092B-C50C-407E-A947-70E740481C1C}">
                <a14:useLocalDpi xmlns:a14="http://schemas.microsoft.com/office/drawing/2010/main" val="0"/>
              </a:ext>
            </a:extLst>
          </a:blip>
          <a:srcRect l="12998" t="11439" r="2136"/>
          <a:stretch/>
        </p:blipFill>
        <p:spPr>
          <a:xfrm>
            <a:off x="5997062" y="1941233"/>
            <a:ext cx="2640417" cy="1825909"/>
          </a:xfrm>
          <a:prstGeom prst="rect">
            <a:avLst/>
          </a:prstGeom>
        </p:spPr>
      </p:pic>
      <p:pic>
        <p:nvPicPr>
          <p:cNvPr id="15" name="Imagen 14"/>
          <p:cNvPicPr>
            <a:picLocks noChangeAspect="1"/>
          </p:cNvPicPr>
          <p:nvPr/>
        </p:nvPicPr>
        <p:blipFill rotWithShape="1">
          <a:blip r:embed="rId7" cstate="print">
            <a:extLst>
              <a:ext uri="{28A0092B-C50C-407E-A947-70E740481C1C}">
                <a14:useLocalDpi xmlns:a14="http://schemas.microsoft.com/office/drawing/2010/main" val="0"/>
              </a:ext>
            </a:extLst>
          </a:blip>
          <a:srcRect l="5352" t="6494" r="1468" b="3735"/>
          <a:stretch/>
        </p:blipFill>
        <p:spPr>
          <a:xfrm>
            <a:off x="8220530" y="360366"/>
            <a:ext cx="1674269" cy="1845989"/>
          </a:xfrm>
          <a:prstGeom prst="rect">
            <a:avLst/>
          </a:prstGeom>
        </p:spPr>
      </p:pic>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l="3021" r="4988"/>
          <a:stretch/>
        </p:blipFill>
        <p:spPr>
          <a:xfrm>
            <a:off x="6047638" y="319707"/>
            <a:ext cx="2076278" cy="1277273"/>
          </a:xfrm>
          <a:prstGeom prst="rect">
            <a:avLst/>
          </a:prstGeom>
        </p:spPr>
      </p:pic>
      <p:sp>
        <p:nvSpPr>
          <p:cNvPr id="16" name="CuadroTexto 15"/>
          <p:cNvSpPr txBox="1"/>
          <p:nvPr/>
        </p:nvSpPr>
        <p:spPr>
          <a:xfrm>
            <a:off x="9857227" y="5466766"/>
            <a:ext cx="2232484" cy="923330"/>
          </a:xfrm>
          <a:prstGeom prst="rect">
            <a:avLst/>
          </a:prstGeom>
          <a:noFill/>
        </p:spPr>
        <p:txBody>
          <a:bodyPr wrap="square" rtlCol="0">
            <a:spAutoFit/>
          </a:bodyPr>
          <a:lstStyle/>
          <a:p>
            <a:r>
              <a:rPr lang="gl-ES" dirty="0"/>
              <a:t>Asador feito cun “tambor” dunha lavadora</a:t>
            </a:r>
          </a:p>
        </p:txBody>
      </p:sp>
    </p:spTree>
    <p:extLst>
      <p:ext uri="{BB962C8B-B14F-4D97-AF65-F5344CB8AC3E}">
        <p14:creationId xmlns:p14="http://schemas.microsoft.com/office/powerpoint/2010/main" val="127417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0504" y="508098"/>
            <a:ext cx="5822484" cy="2308324"/>
          </a:xfrm>
          <a:prstGeom prst="rect">
            <a:avLst/>
          </a:prstGeom>
        </p:spPr>
        <p:txBody>
          <a:bodyPr wrap="square">
            <a:spAutoFit/>
          </a:bodyPr>
          <a:lstStyle/>
          <a:p>
            <a:r>
              <a:rPr lang="pt-BR" sz="2400" dirty="0"/>
              <a:t>Na </a:t>
            </a:r>
            <a:r>
              <a:rPr lang="pt-BR" sz="2400" dirty="0" err="1"/>
              <a:t>actualidade</a:t>
            </a:r>
            <a:r>
              <a:rPr lang="pt-BR" sz="2400" dirty="0"/>
              <a:t> </a:t>
            </a:r>
            <a:r>
              <a:rPr lang="pt-BR" sz="2400" dirty="0" err="1"/>
              <a:t>estendeuse</a:t>
            </a:r>
            <a:r>
              <a:rPr lang="pt-BR" sz="2400" dirty="0"/>
              <a:t>, </a:t>
            </a:r>
            <a:r>
              <a:rPr lang="pt-BR" sz="2400" dirty="0" err="1"/>
              <a:t>un</a:t>
            </a:r>
            <a:r>
              <a:rPr lang="pt-BR" sz="2400" dirty="0"/>
              <a:t> pouco a todas partes, e </a:t>
            </a:r>
            <a:r>
              <a:rPr lang="pt-BR" sz="2400" dirty="0" err="1"/>
              <a:t>fanse</a:t>
            </a:r>
            <a:r>
              <a:rPr lang="pt-BR" sz="2400" dirty="0"/>
              <a:t> </a:t>
            </a:r>
            <a:r>
              <a:rPr lang="pt-BR" sz="2400" dirty="0" err="1"/>
              <a:t>magostos</a:t>
            </a:r>
            <a:r>
              <a:rPr lang="pt-BR" sz="2400" dirty="0"/>
              <a:t> populares -</a:t>
            </a:r>
            <a:r>
              <a:rPr lang="pt-BR" sz="2400" dirty="0" err="1"/>
              <a:t>veciñais</a:t>
            </a:r>
            <a:r>
              <a:rPr lang="pt-BR" sz="2400" dirty="0"/>
              <a:t>, de </a:t>
            </a:r>
            <a:r>
              <a:rPr lang="pt-BR" sz="2400" dirty="0" err="1"/>
              <a:t>asociacións</a:t>
            </a:r>
            <a:r>
              <a:rPr lang="pt-BR" sz="2400" dirty="0"/>
              <a:t> varias, municipais,...- nos que se </a:t>
            </a:r>
            <a:r>
              <a:rPr lang="pt-BR" sz="2400" dirty="0" err="1"/>
              <a:t>asan</a:t>
            </a:r>
            <a:r>
              <a:rPr lang="pt-BR" sz="2400" dirty="0"/>
              <a:t>, </a:t>
            </a:r>
            <a:r>
              <a:rPr lang="pt-BR" sz="2400" dirty="0" err="1"/>
              <a:t>en</a:t>
            </a:r>
            <a:r>
              <a:rPr lang="pt-BR" sz="2400" dirty="0"/>
              <a:t> recipientes e </a:t>
            </a:r>
            <a:r>
              <a:rPr lang="pt-BR" sz="2400" dirty="0" err="1"/>
              <a:t>artiluxios</a:t>
            </a:r>
            <a:r>
              <a:rPr lang="pt-BR" sz="2400" dirty="0"/>
              <a:t> variados, as </a:t>
            </a:r>
            <a:r>
              <a:rPr lang="pt-BR" sz="2400" dirty="0" err="1"/>
              <a:t>castañas</a:t>
            </a:r>
            <a:r>
              <a:rPr lang="pt-BR" sz="2400" dirty="0"/>
              <a:t>, que se </a:t>
            </a:r>
            <a:r>
              <a:rPr lang="pt-BR" sz="2400" dirty="0" err="1"/>
              <a:t>ofertan</a:t>
            </a:r>
            <a:r>
              <a:rPr lang="pt-BR" sz="2400" dirty="0"/>
              <a:t> </a:t>
            </a:r>
            <a:r>
              <a:rPr lang="pt-BR" sz="2400" dirty="0" err="1"/>
              <a:t>xunto</a:t>
            </a:r>
            <a:r>
              <a:rPr lang="pt-BR" sz="2400" dirty="0"/>
              <a:t> a outros produtos </a:t>
            </a:r>
            <a:r>
              <a:rPr lang="pt-BR" sz="2400" dirty="0" err="1"/>
              <a:t>propios</a:t>
            </a:r>
            <a:r>
              <a:rPr lang="pt-BR" sz="2400" dirty="0"/>
              <a:t> da época. </a:t>
            </a:r>
            <a:endParaRPr lang="gl-ES"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300" y="353550"/>
            <a:ext cx="5773734" cy="3252536"/>
          </a:xfrm>
          <a:prstGeom prst="rect">
            <a:avLst/>
          </a:prstGeom>
        </p:spPr>
      </p:pic>
      <p:pic>
        <p:nvPicPr>
          <p:cNvPr id="7" name="Imagen 6"/>
          <p:cNvPicPr>
            <a:picLocks noChangeAspect="1"/>
          </p:cNvPicPr>
          <p:nvPr/>
        </p:nvPicPr>
        <p:blipFill>
          <a:blip r:embed="rId3"/>
          <a:stretch>
            <a:fillRect/>
          </a:stretch>
        </p:blipFill>
        <p:spPr>
          <a:xfrm>
            <a:off x="493757" y="3160789"/>
            <a:ext cx="5275978" cy="3526693"/>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901" y="3919020"/>
            <a:ext cx="5687133" cy="2729825"/>
          </a:xfrm>
          <a:prstGeom prst="rect">
            <a:avLst/>
          </a:prstGeom>
        </p:spPr>
      </p:pic>
    </p:spTree>
    <p:extLst>
      <p:ext uri="{BB962C8B-B14F-4D97-AF65-F5344CB8AC3E}">
        <p14:creationId xmlns:p14="http://schemas.microsoft.com/office/powerpoint/2010/main" val="389524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526820" y="4027329"/>
            <a:ext cx="1894188" cy="2674540"/>
          </a:xfrm>
          <a:prstGeom prst="rect">
            <a:avLst/>
          </a:prstGeom>
        </p:spPr>
      </p:pic>
      <p:pic>
        <p:nvPicPr>
          <p:cNvPr id="9" name="Imagen 8"/>
          <p:cNvPicPr>
            <a:picLocks noChangeAspect="1"/>
          </p:cNvPicPr>
          <p:nvPr/>
        </p:nvPicPr>
        <p:blipFill>
          <a:blip r:embed="rId3"/>
          <a:stretch>
            <a:fillRect/>
          </a:stretch>
        </p:blipFill>
        <p:spPr>
          <a:xfrm>
            <a:off x="6230891" y="4027329"/>
            <a:ext cx="1770415" cy="2508609"/>
          </a:xfrm>
          <a:prstGeom prst="rect">
            <a:avLst/>
          </a:prstGeom>
        </p:spPr>
      </p:pic>
      <p:pic>
        <p:nvPicPr>
          <p:cNvPr id="10" name="Imagen 9"/>
          <p:cNvPicPr>
            <a:picLocks noChangeAspect="1"/>
          </p:cNvPicPr>
          <p:nvPr/>
        </p:nvPicPr>
        <p:blipFill>
          <a:blip r:embed="rId4"/>
          <a:stretch>
            <a:fillRect/>
          </a:stretch>
        </p:blipFill>
        <p:spPr>
          <a:xfrm>
            <a:off x="8596970" y="4243191"/>
            <a:ext cx="3357779" cy="2242816"/>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619" y="274392"/>
            <a:ext cx="2420896" cy="3425796"/>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1260" y="304396"/>
            <a:ext cx="2399694" cy="3395792"/>
          </a:xfrm>
          <a:prstGeom prst="rect">
            <a:avLst/>
          </a:prstGeom>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4233" y="270439"/>
            <a:ext cx="2530516" cy="3564107"/>
          </a:xfrm>
          <a:prstGeom prst="rect">
            <a:avLst/>
          </a:prstGeom>
        </p:spPr>
      </p:pic>
      <p:sp>
        <p:nvSpPr>
          <p:cNvPr id="2" name="CuadroTexto 1"/>
          <p:cNvSpPr txBox="1"/>
          <p:nvPr/>
        </p:nvSpPr>
        <p:spPr>
          <a:xfrm>
            <a:off x="251199" y="304396"/>
            <a:ext cx="3551995" cy="707886"/>
          </a:xfrm>
          <a:prstGeom prst="rect">
            <a:avLst/>
          </a:prstGeom>
          <a:noFill/>
        </p:spPr>
        <p:txBody>
          <a:bodyPr wrap="square" rtlCol="0">
            <a:spAutoFit/>
          </a:bodyPr>
          <a:lstStyle/>
          <a:p>
            <a:r>
              <a:rPr lang="gl-ES" sz="2000" dirty="0"/>
              <a:t>Algúns exemplos de carteis anunciadores de magostos</a:t>
            </a:r>
          </a:p>
        </p:txBody>
      </p:sp>
      <p:pic>
        <p:nvPicPr>
          <p:cNvPr id="3" name="Imagen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8521" y="3938280"/>
            <a:ext cx="2686706" cy="2686706"/>
          </a:xfrm>
          <a:prstGeom prst="rect">
            <a:avLst/>
          </a:prstGeom>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2079" y="1353809"/>
            <a:ext cx="1726063" cy="2442542"/>
          </a:xfrm>
          <a:prstGeom prst="rect">
            <a:avLst/>
          </a:prstGeom>
        </p:spPr>
      </p:pic>
      <p:pic>
        <p:nvPicPr>
          <p:cNvPr id="5" name="Imagen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198" y="1353809"/>
            <a:ext cx="1783663" cy="2524051"/>
          </a:xfrm>
          <a:prstGeom prst="rect">
            <a:avLst/>
          </a:prstGeom>
        </p:spPr>
      </p:pic>
    </p:spTree>
    <p:extLst>
      <p:ext uri="{BB962C8B-B14F-4D97-AF65-F5344CB8AC3E}">
        <p14:creationId xmlns:p14="http://schemas.microsoft.com/office/powerpoint/2010/main" val="4172223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9" y="2701591"/>
            <a:ext cx="5385047" cy="394629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29" y="502496"/>
            <a:ext cx="3427323" cy="4866800"/>
          </a:xfrm>
          <a:prstGeom prst="rect">
            <a:avLst/>
          </a:prstGeom>
        </p:spPr>
      </p:pic>
      <p:sp>
        <p:nvSpPr>
          <p:cNvPr id="5" name="CuadroTexto 4"/>
          <p:cNvSpPr txBox="1"/>
          <p:nvPr/>
        </p:nvSpPr>
        <p:spPr>
          <a:xfrm>
            <a:off x="5886916" y="5519171"/>
            <a:ext cx="2664654" cy="923330"/>
          </a:xfrm>
          <a:prstGeom prst="rect">
            <a:avLst/>
          </a:prstGeom>
          <a:noFill/>
        </p:spPr>
        <p:txBody>
          <a:bodyPr wrap="square" rtlCol="0">
            <a:spAutoFit/>
          </a:bodyPr>
          <a:lstStyle/>
          <a:p>
            <a:r>
              <a:rPr lang="gl-ES" dirty="0"/>
              <a:t>Nenos e nenas con colares de zonchos, en Sada. </a:t>
            </a:r>
          </a:p>
          <a:p>
            <a:r>
              <a:rPr lang="gl-ES" dirty="0"/>
              <a:t>Imaxe da década de 1960</a:t>
            </a:r>
          </a:p>
        </p:txBody>
      </p:sp>
      <p:sp>
        <p:nvSpPr>
          <p:cNvPr id="6" name="CuadroTexto 5"/>
          <p:cNvSpPr txBox="1"/>
          <p:nvPr/>
        </p:nvSpPr>
        <p:spPr>
          <a:xfrm>
            <a:off x="8635829" y="5380672"/>
            <a:ext cx="3335629" cy="1200329"/>
          </a:xfrm>
          <a:prstGeom prst="rect">
            <a:avLst/>
          </a:prstGeom>
          <a:noFill/>
        </p:spPr>
        <p:txBody>
          <a:bodyPr wrap="square" rtlCol="0">
            <a:spAutoFit/>
          </a:bodyPr>
          <a:lstStyle/>
          <a:p>
            <a:r>
              <a:rPr lang="gl-ES" dirty="0"/>
              <a:t>No intento de recuperar a tradición estanse a facer festas dos zonchos. </a:t>
            </a:r>
          </a:p>
          <a:p>
            <a:r>
              <a:rPr lang="gl-ES" dirty="0"/>
              <a:t>Na imaxe o anuncio da de Meirás.</a:t>
            </a:r>
          </a:p>
        </p:txBody>
      </p:sp>
      <p:sp>
        <p:nvSpPr>
          <p:cNvPr id="7" name="Rectángulo 6"/>
          <p:cNvSpPr/>
          <p:nvPr/>
        </p:nvSpPr>
        <p:spPr>
          <a:xfrm>
            <a:off x="373080" y="219723"/>
            <a:ext cx="8262749" cy="2308324"/>
          </a:xfrm>
          <a:prstGeom prst="rect">
            <a:avLst/>
          </a:prstGeom>
        </p:spPr>
        <p:txBody>
          <a:bodyPr wrap="square">
            <a:spAutoFit/>
          </a:bodyPr>
          <a:lstStyle/>
          <a:p>
            <a:r>
              <a:rPr lang="pt-BR" sz="2400" dirty="0"/>
              <a:t>Por </a:t>
            </a:r>
            <a:r>
              <a:rPr lang="pt-BR" sz="2400" dirty="0" err="1"/>
              <a:t>coincidencia</a:t>
            </a:r>
            <a:r>
              <a:rPr lang="pt-BR" sz="2400" dirty="0"/>
              <a:t> nas datas, a </a:t>
            </a:r>
            <a:r>
              <a:rPr lang="pt-BR" sz="2400" dirty="0" err="1"/>
              <a:t>castaña</a:t>
            </a:r>
            <a:r>
              <a:rPr lang="pt-BR" sz="2400" dirty="0"/>
              <a:t> </a:t>
            </a:r>
            <a:r>
              <a:rPr lang="pt-BR" sz="2400" dirty="0" err="1"/>
              <a:t>tamén</a:t>
            </a:r>
            <a:r>
              <a:rPr lang="pt-BR" sz="2400" dirty="0"/>
              <a:t> está </a:t>
            </a:r>
            <a:r>
              <a:rPr lang="pt-BR" sz="2400" dirty="0" err="1"/>
              <a:t>asociada</a:t>
            </a:r>
            <a:r>
              <a:rPr lang="pt-BR" sz="2400" dirty="0"/>
              <a:t> coas festas das </a:t>
            </a:r>
            <a:r>
              <a:rPr lang="pt-BR" sz="2400" dirty="0" err="1"/>
              <a:t>ánimas</a:t>
            </a:r>
            <a:r>
              <a:rPr lang="pt-BR" sz="2400" dirty="0"/>
              <a:t> e dos mortos e </a:t>
            </a:r>
            <a:r>
              <a:rPr lang="pt-BR" sz="2400" dirty="0" err="1"/>
              <a:t>neses</a:t>
            </a:r>
            <a:r>
              <a:rPr lang="pt-BR" sz="2400" dirty="0"/>
              <a:t> </a:t>
            </a:r>
            <a:r>
              <a:rPr lang="pt-BR" sz="2400" dirty="0" err="1"/>
              <a:t>días</a:t>
            </a:r>
            <a:r>
              <a:rPr lang="pt-BR" sz="2400" dirty="0"/>
              <a:t> </a:t>
            </a:r>
            <a:r>
              <a:rPr lang="pt-BR" sz="2400" dirty="0" err="1"/>
              <a:t>ofrecíanse</a:t>
            </a:r>
            <a:r>
              <a:rPr lang="pt-BR" sz="2400" dirty="0"/>
              <a:t> </a:t>
            </a:r>
            <a:r>
              <a:rPr lang="pt-BR" sz="2400" dirty="0" err="1"/>
              <a:t>castañas</a:t>
            </a:r>
            <a:r>
              <a:rPr lang="pt-BR" sz="2400" dirty="0"/>
              <a:t> como </a:t>
            </a:r>
            <a:r>
              <a:rPr lang="pt-BR" sz="2400" dirty="0" err="1"/>
              <a:t>agasallo</a:t>
            </a:r>
            <a:r>
              <a:rPr lang="pt-BR" sz="2400" dirty="0"/>
              <a:t>. </a:t>
            </a:r>
            <a:r>
              <a:rPr lang="gl-ES" sz="2400" dirty="0"/>
              <a:t>Nalgunhas zonas da Galiza facíanse os </a:t>
            </a:r>
            <a:r>
              <a:rPr lang="gl-ES" sz="2400" b="1" dirty="0"/>
              <a:t>colares de zonchos </a:t>
            </a:r>
            <a:r>
              <a:rPr lang="gl-ES" sz="2400" dirty="0"/>
              <a:t>(restras de castañas, cocidas coa tona, enfiadas nun cordel) dos que, segundo a tradición, cada castaña que se comía ou se agasallaba servía para liberar unha ánima do purgatorio</a:t>
            </a:r>
            <a:endParaRPr lang="pt-BR" sz="2400" dirty="0"/>
          </a:p>
        </p:txBody>
      </p:sp>
    </p:spTree>
    <p:extLst>
      <p:ext uri="{BB962C8B-B14F-4D97-AF65-F5344CB8AC3E}">
        <p14:creationId xmlns:p14="http://schemas.microsoft.com/office/powerpoint/2010/main" val="2414208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3924" y="568090"/>
            <a:ext cx="4348228" cy="3785652"/>
          </a:xfrm>
          <a:prstGeom prst="rect">
            <a:avLst/>
          </a:prstGeom>
        </p:spPr>
        <p:txBody>
          <a:bodyPr wrap="square">
            <a:spAutoFit/>
          </a:bodyPr>
          <a:lstStyle/>
          <a:p>
            <a:r>
              <a:rPr lang="gl-ES" sz="2400" dirty="0"/>
              <a:t>Nos demais sitios non se facían magostos, mais comíanse castañas, cocidas ou asadas, como petisco ou como sobremesa, e, entre novembro e o Nadal -no tempo das castañas-, adoitaba haber, e segue habendo en vilas e cidades, postos ambulantes que asan e venden castañas asadas.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24" y="4314422"/>
            <a:ext cx="4208707" cy="236389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815" y="626549"/>
            <a:ext cx="6944187" cy="5205629"/>
          </a:xfrm>
          <a:prstGeom prst="rect">
            <a:avLst/>
          </a:prstGeom>
        </p:spPr>
      </p:pic>
    </p:spTree>
    <p:extLst>
      <p:ext uri="{BB962C8B-B14F-4D97-AF65-F5344CB8AC3E}">
        <p14:creationId xmlns:p14="http://schemas.microsoft.com/office/powerpoint/2010/main" val="33712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6846" y="300377"/>
            <a:ext cx="7729471" cy="1569660"/>
          </a:xfrm>
          <a:prstGeom prst="rect">
            <a:avLst/>
          </a:prstGeom>
        </p:spPr>
        <p:txBody>
          <a:bodyPr wrap="square">
            <a:spAutoFit/>
          </a:bodyPr>
          <a:lstStyle/>
          <a:p>
            <a:r>
              <a:rPr lang="pt-BR" sz="2400" dirty="0"/>
              <a:t> Mais coas </a:t>
            </a:r>
            <a:r>
              <a:rPr lang="pt-BR" sz="2400" dirty="0" err="1"/>
              <a:t>castañas</a:t>
            </a:r>
            <a:r>
              <a:rPr lang="pt-BR" sz="2400" dirty="0"/>
              <a:t> non </a:t>
            </a:r>
            <a:r>
              <a:rPr lang="pt-BR" sz="2400" dirty="0" err="1"/>
              <a:t>so</a:t>
            </a:r>
            <a:r>
              <a:rPr lang="pt-BR" sz="2400" dirty="0"/>
              <a:t> se </a:t>
            </a:r>
            <a:r>
              <a:rPr lang="pt-BR" sz="2400" dirty="0" err="1"/>
              <a:t>fan</a:t>
            </a:r>
            <a:r>
              <a:rPr lang="pt-BR" sz="2400" dirty="0"/>
              <a:t> </a:t>
            </a:r>
            <a:r>
              <a:rPr lang="pt-BR" sz="2400" dirty="0" err="1"/>
              <a:t>magostos</a:t>
            </a:r>
            <a:r>
              <a:rPr lang="pt-BR" sz="2400" dirty="0"/>
              <a:t>.</a:t>
            </a:r>
          </a:p>
          <a:p>
            <a:r>
              <a:rPr lang="gl-ES" sz="2400" dirty="0"/>
              <a:t>As castañas son un alimento nutritivo e enerxético, saboroso é saudable. Conteñen pouca graxa e son ricas en vitaminas, minerais e </a:t>
            </a:r>
            <a:r>
              <a:rPr lang="gl-ES" sz="2400" dirty="0" err="1"/>
              <a:t>antioxidantes</a:t>
            </a:r>
            <a:r>
              <a:rPr lang="gl-ES" sz="2400" dirty="0"/>
              <a:t>. </a:t>
            </a:r>
          </a:p>
        </p:txBody>
      </p:sp>
      <p:sp>
        <p:nvSpPr>
          <p:cNvPr id="3" name="Rectángulo 2"/>
          <p:cNvSpPr/>
          <p:nvPr/>
        </p:nvSpPr>
        <p:spPr>
          <a:xfrm>
            <a:off x="8255358" y="950740"/>
            <a:ext cx="3520226" cy="5355312"/>
          </a:xfrm>
          <a:prstGeom prst="rect">
            <a:avLst/>
          </a:prstGeom>
          <a:solidFill>
            <a:srgbClr val="00B0F0"/>
          </a:solidFill>
        </p:spPr>
        <p:txBody>
          <a:bodyPr wrap="square">
            <a:spAutoFit/>
          </a:bodyPr>
          <a:lstStyle/>
          <a:p>
            <a:r>
              <a:rPr lang="gl-ES" b="1" dirty="0"/>
              <a:t>Valor nutricional por cada 100 g</a:t>
            </a:r>
          </a:p>
          <a:p>
            <a:r>
              <a:rPr lang="gl-ES" dirty="0"/>
              <a:t>Enerxía                       197 </a:t>
            </a:r>
            <a:r>
              <a:rPr lang="gl-ES" dirty="0" err="1"/>
              <a:t>kcal</a:t>
            </a:r>
            <a:r>
              <a:rPr lang="gl-ES" dirty="0"/>
              <a:t> 824 </a:t>
            </a:r>
            <a:r>
              <a:rPr lang="gl-ES" dirty="0" err="1"/>
              <a:t>kJ</a:t>
            </a:r>
            <a:endParaRPr lang="gl-ES" dirty="0"/>
          </a:p>
          <a:p>
            <a:r>
              <a:rPr lang="gl-ES" dirty="0" err="1"/>
              <a:t>Carbohidratos</a:t>
            </a:r>
            <a:r>
              <a:rPr lang="gl-ES" dirty="0"/>
              <a:t>           44.17 g</a:t>
            </a:r>
          </a:p>
          <a:p>
            <a:r>
              <a:rPr lang="gl-ES" dirty="0"/>
              <a:t>Graxas	                   1.25 g</a:t>
            </a:r>
          </a:p>
          <a:p>
            <a:r>
              <a:rPr lang="gl-ES" dirty="0"/>
              <a:t>Proteínas	                   1.63 g</a:t>
            </a:r>
          </a:p>
          <a:p>
            <a:r>
              <a:rPr lang="gl-ES" dirty="0"/>
              <a:t>Auga	                   52.00 g</a:t>
            </a:r>
          </a:p>
          <a:p>
            <a:r>
              <a:rPr lang="gl-ES" dirty="0" err="1"/>
              <a:t>Retinol</a:t>
            </a:r>
            <a:r>
              <a:rPr lang="gl-ES" dirty="0"/>
              <a:t> (</a:t>
            </a:r>
            <a:r>
              <a:rPr lang="gl-ES" dirty="0" err="1"/>
              <a:t>vit</a:t>
            </a:r>
            <a:r>
              <a:rPr lang="gl-ES" dirty="0"/>
              <a:t>. A)	 1 </a:t>
            </a:r>
            <a:r>
              <a:rPr lang="el-GR" dirty="0"/>
              <a:t>μ</a:t>
            </a:r>
            <a:r>
              <a:rPr lang="gl-ES" dirty="0"/>
              <a:t>g </a:t>
            </a:r>
          </a:p>
          <a:p>
            <a:r>
              <a:rPr lang="gl-ES" dirty="0"/>
              <a:t>Tiamina (</a:t>
            </a:r>
            <a:r>
              <a:rPr lang="gl-ES" dirty="0" err="1"/>
              <a:t>vit</a:t>
            </a:r>
            <a:r>
              <a:rPr lang="gl-ES" dirty="0"/>
              <a:t>. B1)	 0.144 mg </a:t>
            </a:r>
          </a:p>
          <a:p>
            <a:r>
              <a:rPr lang="gl-ES" dirty="0"/>
              <a:t>Riboflavina (</a:t>
            </a:r>
            <a:r>
              <a:rPr lang="gl-ES" dirty="0" err="1"/>
              <a:t>vit</a:t>
            </a:r>
            <a:r>
              <a:rPr lang="gl-ES" dirty="0"/>
              <a:t>. B2) 0.016 mg </a:t>
            </a:r>
          </a:p>
          <a:p>
            <a:r>
              <a:rPr lang="gl-ES" dirty="0" err="1"/>
              <a:t>Niacina</a:t>
            </a:r>
            <a:r>
              <a:rPr lang="gl-ES" dirty="0"/>
              <a:t> (</a:t>
            </a:r>
            <a:r>
              <a:rPr lang="gl-ES" dirty="0" err="1"/>
              <a:t>vit</a:t>
            </a:r>
            <a:r>
              <a:rPr lang="gl-ES" dirty="0"/>
              <a:t>. B3)	 1.102 mg </a:t>
            </a:r>
          </a:p>
          <a:p>
            <a:r>
              <a:rPr lang="gl-ES" dirty="0"/>
              <a:t>Vitamina B6	 0.352 mg </a:t>
            </a:r>
          </a:p>
          <a:p>
            <a:r>
              <a:rPr lang="gl-ES" dirty="0"/>
              <a:t>Vitamina C	 40.2 mg </a:t>
            </a:r>
          </a:p>
          <a:p>
            <a:r>
              <a:rPr lang="gl-ES" dirty="0"/>
              <a:t>Calcio	                  19 mg </a:t>
            </a:r>
          </a:p>
          <a:p>
            <a:r>
              <a:rPr lang="gl-ES" dirty="0"/>
              <a:t>Ferro	                  0.94 mg </a:t>
            </a:r>
          </a:p>
          <a:p>
            <a:r>
              <a:rPr lang="gl-ES" dirty="0"/>
              <a:t>Magnesio                  30 mg </a:t>
            </a:r>
          </a:p>
          <a:p>
            <a:r>
              <a:rPr lang="gl-ES" dirty="0"/>
              <a:t>Fósforo	                  38 mg </a:t>
            </a:r>
          </a:p>
          <a:p>
            <a:r>
              <a:rPr lang="gl-ES" dirty="0"/>
              <a:t>Potasio	                  484 mg </a:t>
            </a:r>
          </a:p>
          <a:p>
            <a:r>
              <a:rPr lang="gl-ES" dirty="0"/>
              <a:t>Sodio	                  2 mg </a:t>
            </a:r>
          </a:p>
          <a:p>
            <a:r>
              <a:rPr lang="gl-ES" dirty="0"/>
              <a:t>Zinc	                  0.49 mg  </a:t>
            </a:r>
          </a:p>
        </p:txBody>
      </p:sp>
      <p:pic>
        <p:nvPicPr>
          <p:cNvPr id="7" name="Imagen 6"/>
          <p:cNvPicPr>
            <a:picLocks noChangeAspect="1"/>
          </p:cNvPicPr>
          <p:nvPr/>
        </p:nvPicPr>
        <p:blipFill>
          <a:blip r:embed="rId2"/>
          <a:stretch>
            <a:fillRect/>
          </a:stretch>
        </p:blipFill>
        <p:spPr>
          <a:xfrm>
            <a:off x="1301773" y="1899408"/>
            <a:ext cx="5601304" cy="4732317"/>
          </a:xfrm>
          <a:prstGeom prst="rect">
            <a:avLst/>
          </a:prstGeom>
        </p:spPr>
      </p:pic>
    </p:spTree>
    <p:extLst>
      <p:ext uri="{BB962C8B-B14F-4D97-AF65-F5344CB8AC3E}">
        <p14:creationId xmlns:p14="http://schemas.microsoft.com/office/powerpoint/2010/main" val="90632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2074" y="271658"/>
            <a:ext cx="7313518" cy="830997"/>
          </a:xfrm>
          <a:prstGeom prst="rect">
            <a:avLst/>
          </a:prstGeom>
        </p:spPr>
        <p:txBody>
          <a:bodyPr wrap="square">
            <a:spAutoFit/>
          </a:bodyPr>
          <a:lstStyle/>
          <a:p>
            <a:r>
              <a:rPr lang="pt-BR" sz="2400" dirty="0"/>
              <a:t>Por </a:t>
            </a:r>
            <a:r>
              <a:rPr lang="pt-BR" sz="2400" dirty="0" err="1"/>
              <a:t>iso</a:t>
            </a:r>
            <a:r>
              <a:rPr lang="pt-BR" sz="2400" dirty="0"/>
              <a:t> se </a:t>
            </a:r>
            <a:r>
              <a:rPr lang="pt-BR" sz="2400" dirty="0" err="1"/>
              <a:t>consumen</a:t>
            </a:r>
            <a:r>
              <a:rPr lang="pt-BR" sz="2400" dirty="0"/>
              <a:t> frescas, no tempo da </a:t>
            </a:r>
            <a:r>
              <a:rPr lang="pt-BR" sz="2400" dirty="0" err="1"/>
              <a:t>colleita</a:t>
            </a:r>
            <a:r>
              <a:rPr lang="pt-BR" sz="2400" dirty="0"/>
              <a:t>, </a:t>
            </a:r>
          </a:p>
          <a:p>
            <a:r>
              <a:rPr lang="pt-BR" sz="2400" dirty="0"/>
              <a:t>-</a:t>
            </a:r>
            <a:r>
              <a:rPr lang="pt-BR" sz="2400" dirty="0" err="1"/>
              <a:t>crúas</a:t>
            </a:r>
            <a:r>
              <a:rPr lang="pt-BR" sz="2400" dirty="0"/>
              <a:t>, </a:t>
            </a:r>
            <a:r>
              <a:rPr lang="pt-BR" sz="2400" dirty="0" err="1"/>
              <a:t>cocidas</a:t>
            </a:r>
            <a:r>
              <a:rPr lang="pt-BR" sz="2400" dirty="0"/>
              <a:t>, asadas,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958" y="1113937"/>
            <a:ext cx="3775112" cy="283133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 y="1871824"/>
            <a:ext cx="6704903" cy="3720318"/>
          </a:xfrm>
          <a:prstGeom prst="rect">
            <a:avLst/>
          </a:prstGeom>
        </p:spPr>
      </p:pic>
      <p:sp>
        <p:nvSpPr>
          <p:cNvPr id="6" name="CuadroTexto 5"/>
          <p:cNvSpPr txBox="1"/>
          <p:nvPr/>
        </p:nvSpPr>
        <p:spPr>
          <a:xfrm>
            <a:off x="494387" y="5807313"/>
            <a:ext cx="6581104" cy="369332"/>
          </a:xfrm>
          <a:prstGeom prst="rect">
            <a:avLst/>
          </a:prstGeom>
          <a:noFill/>
        </p:spPr>
        <p:txBody>
          <a:bodyPr wrap="square" rtlCol="0">
            <a:spAutoFit/>
          </a:bodyPr>
          <a:lstStyle/>
          <a:p>
            <a:r>
              <a:rPr lang="gl-ES" dirty="0"/>
              <a:t>Castañas cocidas</a:t>
            </a:r>
          </a:p>
        </p:txBody>
      </p:sp>
      <p:sp>
        <p:nvSpPr>
          <p:cNvPr id="7" name="CuadroTexto 6"/>
          <p:cNvSpPr txBox="1"/>
          <p:nvPr/>
        </p:nvSpPr>
        <p:spPr>
          <a:xfrm>
            <a:off x="8217987" y="4137628"/>
            <a:ext cx="3503053" cy="369332"/>
          </a:xfrm>
          <a:prstGeom prst="rect">
            <a:avLst/>
          </a:prstGeom>
          <a:noFill/>
        </p:spPr>
        <p:txBody>
          <a:bodyPr wrap="square" rtlCol="0">
            <a:spAutoFit/>
          </a:bodyPr>
          <a:lstStyle/>
          <a:p>
            <a:r>
              <a:rPr lang="gl-ES" dirty="0"/>
              <a:t>Leite con castañas cocidas, </a:t>
            </a:r>
          </a:p>
        </p:txBody>
      </p:sp>
      <p:sp>
        <p:nvSpPr>
          <p:cNvPr id="8" name="CuadroTexto 7"/>
          <p:cNvSpPr txBox="1"/>
          <p:nvPr/>
        </p:nvSpPr>
        <p:spPr>
          <a:xfrm>
            <a:off x="7572777" y="5068649"/>
            <a:ext cx="4443212" cy="1477328"/>
          </a:xfrm>
          <a:prstGeom prst="rect">
            <a:avLst/>
          </a:prstGeom>
          <a:solidFill>
            <a:srgbClr val="FFFF00"/>
          </a:solidFill>
        </p:spPr>
        <p:txBody>
          <a:bodyPr wrap="square" rtlCol="0">
            <a:spAutoFit/>
          </a:bodyPr>
          <a:lstStyle/>
          <a:p>
            <a:r>
              <a:rPr lang="gl-ES" dirty="0"/>
              <a:t>Receita de castañas cocidas. </a:t>
            </a:r>
          </a:p>
          <a:p>
            <a:r>
              <a:rPr lang="gl-ES" dirty="0"/>
              <a:t>So precisa as castañas, total ou parcialmente </a:t>
            </a:r>
            <a:r>
              <a:rPr lang="gl-ES" dirty="0" err="1"/>
              <a:t>destonadas</a:t>
            </a:r>
            <a:r>
              <a:rPr lang="gl-ES" dirty="0"/>
              <a:t>, auga para cocelas, un pouco sal e unha </a:t>
            </a:r>
            <a:r>
              <a:rPr lang="gl-ES" dirty="0" err="1"/>
              <a:t>ponla</a:t>
            </a:r>
            <a:r>
              <a:rPr lang="gl-ES" dirty="0"/>
              <a:t> de froitos de </a:t>
            </a:r>
            <a:r>
              <a:rPr lang="gl-ES" dirty="0" err="1"/>
              <a:t>fiuncho</a:t>
            </a:r>
            <a:r>
              <a:rPr lang="gl-ES" dirty="0"/>
              <a:t> para darlle un toque anisado</a:t>
            </a:r>
          </a:p>
        </p:txBody>
      </p:sp>
    </p:spTree>
    <p:extLst>
      <p:ext uri="{BB962C8B-B14F-4D97-AF65-F5344CB8AC3E}">
        <p14:creationId xmlns:p14="http://schemas.microsoft.com/office/powerpoint/2010/main" val="140089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94212" y="1353744"/>
            <a:ext cx="4084652" cy="4252515"/>
          </a:xfrm>
          <a:prstGeom prst="rect">
            <a:avLst/>
          </a:prstGeom>
        </p:spPr>
      </p:pic>
      <p:pic>
        <p:nvPicPr>
          <p:cNvPr id="3" name="Imagen 2"/>
          <p:cNvPicPr>
            <a:picLocks noChangeAspect="1"/>
          </p:cNvPicPr>
          <p:nvPr/>
        </p:nvPicPr>
        <p:blipFill>
          <a:blip r:embed="rId3"/>
          <a:stretch>
            <a:fillRect/>
          </a:stretch>
        </p:blipFill>
        <p:spPr>
          <a:xfrm>
            <a:off x="631067" y="1353744"/>
            <a:ext cx="6236912" cy="4152151"/>
          </a:xfrm>
          <a:prstGeom prst="rect">
            <a:avLst/>
          </a:prstGeom>
        </p:spPr>
      </p:pic>
      <p:sp>
        <p:nvSpPr>
          <p:cNvPr id="4" name="Rectángulo 3"/>
          <p:cNvSpPr/>
          <p:nvPr/>
        </p:nvSpPr>
        <p:spPr>
          <a:xfrm>
            <a:off x="631067" y="526892"/>
            <a:ext cx="7629140" cy="461665"/>
          </a:xfrm>
          <a:prstGeom prst="rect">
            <a:avLst/>
          </a:prstGeom>
        </p:spPr>
        <p:txBody>
          <a:bodyPr wrap="none">
            <a:spAutoFit/>
          </a:bodyPr>
          <a:lstStyle/>
          <a:p>
            <a:r>
              <a:rPr lang="pt-BR" sz="2400" dirty="0"/>
              <a:t>ou como ingrediente, ou </a:t>
            </a:r>
            <a:r>
              <a:rPr lang="pt-BR" sz="2400" dirty="0" err="1"/>
              <a:t>adovío</a:t>
            </a:r>
            <a:r>
              <a:rPr lang="pt-BR" sz="2400" dirty="0"/>
              <a:t>, de </a:t>
            </a:r>
            <a:r>
              <a:rPr lang="pt-BR" sz="2400" dirty="0" err="1"/>
              <a:t>preparacións</a:t>
            </a:r>
            <a:r>
              <a:rPr lang="pt-BR" sz="2400" dirty="0"/>
              <a:t> diversas-; </a:t>
            </a:r>
            <a:endParaRPr lang="gl-ES" sz="2400" dirty="0"/>
          </a:p>
        </p:txBody>
      </p:sp>
    </p:spTree>
    <p:extLst>
      <p:ext uri="{BB962C8B-B14F-4D97-AF65-F5344CB8AC3E}">
        <p14:creationId xmlns:p14="http://schemas.microsoft.com/office/powerpoint/2010/main" val="212860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6911"/>
          <a:stretch/>
        </p:blipFill>
        <p:spPr>
          <a:xfrm>
            <a:off x="1453164" y="283960"/>
            <a:ext cx="9440214" cy="5436287"/>
          </a:xfrm>
          <a:prstGeom prst="rect">
            <a:avLst/>
          </a:prstGeom>
        </p:spPr>
      </p:pic>
      <p:sp>
        <p:nvSpPr>
          <p:cNvPr id="4" name="Rectángulo 3"/>
          <p:cNvSpPr/>
          <p:nvPr/>
        </p:nvSpPr>
        <p:spPr>
          <a:xfrm>
            <a:off x="562378" y="5790975"/>
            <a:ext cx="10977092" cy="954107"/>
          </a:xfrm>
          <a:prstGeom prst="rect">
            <a:avLst/>
          </a:prstGeom>
        </p:spPr>
        <p:txBody>
          <a:bodyPr wrap="square">
            <a:spAutoFit/>
          </a:bodyPr>
          <a:lstStyle/>
          <a:p>
            <a:pPr algn="ctr"/>
            <a:r>
              <a:rPr lang="pt-BR" sz="2800" b="1" dirty="0"/>
              <a:t>Fixo unha saída Roque, arredor do S. </a:t>
            </a:r>
            <a:r>
              <a:rPr lang="pt-BR" sz="2800" b="1" dirty="0" err="1"/>
              <a:t>Martiño</a:t>
            </a:r>
            <a:r>
              <a:rPr lang="pt-BR" sz="2800" b="1" dirty="0"/>
              <a:t>,</a:t>
            </a:r>
          </a:p>
          <a:p>
            <a:pPr algn="ctr"/>
            <a:r>
              <a:rPr lang="pt-BR" sz="2800" b="1" dirty="0"/>
              <a:t>aproveitando </a:t>
            </a:r>
            <a:r>
              <a:rPr lang="pt-BR" sz="2800" b="1" dirty="0" err="1"/>
              <a:t>ese</a:t>
            </a:r>
            <a:r>
              <a:rPr lang="pt-BR" sz="2800" b="1" dirty="0"/>
              <a:t> “</a:t>
            </a:r>
            <a:r>
              <a:rPr lang="pt-BR" sz="2800" b="1" dirty="0" err="1"/>
              <a:t>verán</a:t>
            </a:r>
            <a:r>
              <a:rPr lang="pt-BR" sz="2800" b="1" dirty="0"/>
              <a:t>”...que </a:t>
            </a:r>
            <a:r>
              <a:rPr lang="pt-BR" sz="2800" b="1" dirty="0" err="1"/>
              <a:t>son</a:t>
            </a:r>
            <a:r>
              <a:rPr lang="pt-BR" sz="2800" b="1" dirty="0"/>
              <a:t> </a:t>
            </a:r>
            <a:r>
              <a:rPr lang="pt-BR" sz="2800" b="1" dirty="0" err="1"/>
              <a:t>tres</a:t>
            </a:r>
            <a:r>
              <a:rPr lang="pt-BR" sz="2800" b="1" dirty="0"/>
              <a:t> </a:t>
            </a:r>
            <a:r>
              <a:rPr lang="pt-BR" sz="2800" b="1" dirty="0" err="1"/>
              <a:t>días</a:t>
            </a:r>
            <a:r>
              <a:rPr lang="pt-BR" sz="2800" b="1" dirty="0"/>
              <a:t> e </a:t>
            </a:r>
            <a:r>
              <a:rPr lang="pt-BR" sz="2800" b="1" dirty="0" err="1"/>
              <a:t>un</a:t>
            </a:r>
            <a:r>
              <a:rPr lang="pt-BR" sz="2800" b="1" dirty="0"/>
              <a:t> </a:t>
            </a:r>
            <a:r>
              <a:rPr lang="pt-BR" sz="2800" b="1" dirty="0" err="1"/>
              <a:t>pouquiño</a:t>
            </a:r>
            <a:r>
              <a:rPr lang="pt-BR" sz="2800" b="1" dirty="0"/>
              <a:t>, </a:t>
            </a:r>
          </a:p>
        </p:txBody>
      </p:sp>
    </p:spTree>
    <p:extLst>
      <p:ext uri="{BB962C8B-B14F-4D97-AF65-F5344CB8AC3E}">
        <p14:creationId xmlns:p14="http://schemas.microsoft.com/office/powerpoint/2010/main" val="715997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3892" y="530061"/>
            <a:ext cx="3752045" cy="5262979"/>
          </a:xfrm>
          <a:prstGeom prst="rect">
            <a:avLst/>
          </a:prstGeom>
        </p:spPr>
        <p:txBody>
          <a:bodyPr wrap="square">
            <a:spAutoFit/>
          </a:bodyPr>
          <a:lstStyle/>
          <a:p>
            <a:r>
              <a:rPr lang="pt-BR" sz="2400" dirty="0"/>
              <a:t>Mais </a:t>
            </a:r>
            <a:r>
              <a:rPr lang="pt-BR" sz="2400" dirty="0" err="1"/>
              <a:t>tamén</a:t>
            </a:r>
            <a:r>
              <a:rPr lang="pt-BR" sz="2400" dirty="0"/>
              <a:t> se </a:t>
            </a:r>
            <a:r>
              <a:rPr lang="pt-BR" sz="2400" dirty="0" err="1"/>
              <a:t>preparan</a:t>
            </a:r>
            <a:r>
              <a:rPr lang="pt-BR" sz="2400" dirty="0"/>
              <a:t> para poder </a:t>
            </a:r>
            <a:r>
              <a:rPr lang="pt-BR" sz="2400" dirty="0" err="1"/>
              <a:t>conservalas</a:t>
            </a:r>
            <a:r>
              <a:rPr lang="pt-BR" sz="2400" dirty="0"/>
              <a:t> e </a:t>
            </a:r>
            <a:r>
              <a:rPr lang="pt-BR" sz="2400" dirty="0" err="1"/>
              <a:t>consumilas</a:t>
            </a:r>
            <a:r>
              <a:rPr lang="pt-BR" sz="2400" dirty="0"/>
              <a:t> ao longo do ano. </a:t>
            </a:r>
          </a:p>
          <a:p>
            <a:r>
              <a:rPr lang="pt-BR" sz="2400" dirty="0"/>
              <a:t>O método tradicional de </a:t>
            </a:r>
            <a:r>
              <a:rPr lang="pt-BR" sz="2400" dirty="0" err="1"/>
              <a:t>conservación</a:t>
            </a:r>
            <a:r>
              <a:rPr lang="pt-BR" sz="2400" dirty="0"/>
              <a:t> era o secado. </a:t>
            </a:r>
          </a:p>
          <a:p>
            <a:r>
              <a:rPr lang="pt-BR" sz="2400" dirty="0"/>
              <a:t>Para secar as </a:t>
            </a:r>
            <a:r>
              <a:rPr lang="pt-BR" sz="2400" dirty="0" err="1"/>
              <a:t>castañas</a:t>
            </a:r>
            <a:r>
              <a:rPr lang="pt-BR" sz="2400" dirty="0"/>
              <a:t> </a:t>
            </a:r>
            <a:r>
              <a:rPr lang="pt-BR" sz="2400" dirty="0" err="1"/>
              <a:t>gardábanse</a:t>
            </a:r>
            <a:r>
              <a:rPr lang="pt-BR" sz="2400" dirty="0"/>
              <a:t> </a:t>
            </a:r>
            <a:r>
              <a:rPr lang="pt-BR" sz="2400" dirty="0" err="1"/>
              <a:t>nun</a:t>
            </a:r>
            <a:r>
              <a:rPr lang="pt-BR" sz="2400" dirty="0"/>
              <a:t> sitio </a:t>
            </a:r>
            <a:r>
              <a:rPr lang="pt-BR" sz="2400" dirty="0" err="1"/>
              <a:t>aireado</a:t>
            </a:r>
            <a:r>
              <a:rPr lang="pt-BR" sz="2400" dirty="0"/>
              <a:t> e seco, para que </a:t>
            </a:r>
            <a:r>
              <a:rPr lang="pt-BR" sz="2400" dirty="0" err="1"/>
              <a:t>co</a:t>
            </a:r>
            <a:r>
              <a:rPr lang="pt-BR" sz="2400" dirty="0"/>
              <a:t> </a:t>
            </a:r>
            <a:r>
              <a:rPr lang="pt-BR" sz="2400" dirty="0" err="1"/>
              <a:t>paso</a:t>
            </a:r>
            <a:r>
              <a:rPr lang="pt-BR" sz="2400" dirty="0"/>
              <a:t> do tempo </a:t>
            </a:r>
            <a:r>
              <a:rPr lang="pt-BR" sz="2400" dirty="0" err="1"/>
              <a:t>foran</a:t>
            </a:r>
            <a:r>
              <a:rPr lang="pt-BR" sz="2400" dirty="0"/>
              <a:t> perdendo a humidade que </a:t>
            </a:r>
            <a:r>
              <a:rPr lang="pt-BR" sz="2400" dirty="0" err="1"/>
              <a:t>contiñan</a:t>
            </a:r>
            <a:r>
              <a:rPr lang="pt-BR" sz="2400" dirty="0"/>
              <a:t>, ou </a:t>
            </a:r>
            <a:r>
              <a:rPr lang="pt-BR" sz="2400" dirty="0" err="1"/>
              <a:t>forzábase</a:t>
            </a:r>
            <a:r>
              <a:rPr lang="pt-BR" sz="2400" dirty="0"/>
              <a:t> o secado </a:t>
            </a:r>
            <a:r>
              <a:rPr lang="pt-BR" sz="2400" dirty="0" err="1"/>
              <a:t>nun</a:t>
            </a:r>
            <a:r>
              <a:rPr lang="pt-BR" sz="2400" dirty="0"/>
              <a:t> </a:t>
            </a:r>
            <a:r>
              <a:rPr lang="pt-BR" sz="2400" b="1" dirty="0"/>
              <a:t>sequeiro</a:t>
            </a:r>
            <a:r>
              <a:rPr lang="pt-BR" sz="2400" dirty="0"/>
              <a:t>, e logo </a:t>
            </a:r>
            <a:r>
              <a:rPr lang="pt-BR" sz="2400" dirty="0" err="1"/>
              <a:t>retirábanselle</a:t>
            </a:r>
            <a:r>
              <a:rPr lang="pt-BR" sz="2400" dirty="0"/>
              <a:t> a tona e as peles interiores. </a:t>
            </a: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16963" y="530061"/>
            <a:ext cx="7373267" cy="4787599"/>
          </a:xfrm>
          <a:prstGeom prst="rect">
            <a:avLst/>
          </a:prstGeom>
        </p:spPr>
      </p:pic>
      <p:sp>
        <p:nvSpPr>
          <p:cNvPr id="4" name="CuadroTexto 3"/>
          <p:cNvSpPr txBox="1"/>
          <p:nvPr/>
        </p:nvSpPr>
        <p:spPr>
          <a:xfrm>
            <a:off x="6697014" y="5608374"/>
            <a:ext cx="4301544" cy="369332"/>
          </a:xfrm>
          <a:prstGeom prst="rect">
            <a:avLst/>
          </a:prstGeom>
          <a:noFill/>
        </p:spPr>
        <p:txBody>
          <a:bodyPr wrap="square" rtlCol="0">
            <a:spAutoFit/>
          </a:bodyPr>
          <a:lstStyle/>
          <a:p>
            <a:r>
              <a:rPr lang="gl-ES" dirty="0"/>
              <a:t>Castañas secas e </a:t>
            </a:r>
            <a:r>
              <a:rPr lang="gl-ES" dirty="0" err="1"/>
              <a:t>destonadas</a:t>
            </a:r>
            <a:endParaRPr lang="gl-ES" dirty="0"/>
          </a:p>
        </p:txBody>
      </p:sp>
    </p:spTree>
    <p:extLst>
      <p:ext uri="{BB962C8B-B14F-4D97-AF65-F5344CB8AC3E}">
        <p14:creationId xmlns:p14="http://schemas.microsoft.com/office/powerpoint/2010/main" val="3041694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9093" y="437880"/>
            <a:ext cx="3650021" cy="4893647"/>
          </a:xfrm>
          <a:prstGeom prst="rect">
            <a:avLst/>
          </a:prstGeom>
          <a:noFill/>
        </p:spPr>
        <p:txBody>
          <a:bodyPr wrap="square" rtlCol="0">
            <a:spAutoFit/>
          </a:bodyPr>
          <a:lstStyle/>
          <a:p>
            <a:r>
              <a:rPr lang="gl-ES" sz="2400" dirty="0"/>
              <a:t>O proceso n</a:t>
            </a:r>
            <a:r>
              <a:rPr lang="pt-BR" sz="2400" dirty="0"/>
              <a:t>o sequeiro, unha </a:t>
            </a:r>
            <a:r>
              <a:rPr lang="pt-BR" sz="2400" dirty="0" err="1"/>
              <a:t>construción</a:t>
            </a:r>
            <a:r>
              <a:rPr lang="pt-BR" sz="2400" dirty="0"/>
              <a:t> que se </a:t>
            </a:r>
            <a:r>
              <a:rPr lang="pt-BR" sz="2400" dirty="0" err="1"/>
              <a:t>asenta</a:t>
            </a:r>
            <a:r>
              <a:rPr lang="pt-BR" sz="2400" dirty="0"/>
              <a:t> </a:t>
            </a:r>
            <a:r>
              <a:rPr lang="pt-BR" sz="2400" dirty="0" err="1"/>
              <a:t>nun</a:t>
            </a:r>
            <a:r>
              <a:rPr lang="pt-BR" sz="2400" dirty="0"/>
              <a:t> </a:t>
            </a:r>
            <a:r>
              <a:rPr lang="pt-BR" sz="2400" dirty="0" err="1"/>
              <a:t>desnivel</a:t>
            </a:r>
            <a:r>
              <a:rPr lang="pt-BR" sz="2400" dirty="0"/>
              <a:t> para poder </a:t>
            </a:r>
            <a:r>
              <a:rPr lang="pt-BR" sz="2400" dirty="0" err="1"/>
              <a:t>acceder</a:t>
            </a:r>
            <a:r>
              <a:rPr lang="pt-BR" sz="2400" dirty="0"/>
              <a:t> aos </a:t>
            </a:r>
            <a:r>
              <a:rPr lang="pt-BR" sz="2400" dirty="0" err="1"/>
              <a:t>espazos</a:t>
            </a:r>
            <a:r>
              <a:rPr lang="pt-BR" sz="2400" dirty="0"/>
              <a:t> -baixo e planta (entre os que </a:t>
            </a:r>
            <a:r>
              <a:rPr lang="pt-BR" sz="2400" dirty="0" err="1"/>
              <a:t>hai</a:t>
            </a:r>
            <a:r>
              <a:rPr lang="pt-BR" sz="2400" dirty="0"/>
              <a:t> </a:t>
            </a:r>
            <a:r>
              <a:rPr lang="pt-BR" sz="2400" dirty="0" err="1"/>
              <a:t>un</a:t>
            </a:r>
            <a:r>
              <a:rPr lang="pt-BR" sz="2400" dirty="0"/>
              <a:t> piso de madeira </a:t>
            </a:r>
            <a:r>
              <a:rPr lang="pt-BR" sz="2400" dirty="0" err="1"/>
              <a:t>con</a:t>
            </a:r>
            <a:r>
              <a:rPr lang="pt-BR" sz="2400" dirty="0"/>
              <a:t> ocos entre as </a:t>
            </a:r>
            <a:r>
              <a:rPr lang="pt-BR" sz="2400" dirty="0" err="1"/>
              <a:t>táboas</a:t>
            </a:r>
            <a:r>
              <a:rPr lang="pt-BR" sz="2400" dirty="0"/>
              <a:t>)-, de </a:t>
            </a:r>
            <a:r>
              <a:rPr lang="pt-BR" sz="2400" dirty="0" err="1"/>
              <a:t>xeito</a:t>
            </a:r>
            <a:r>
              <a:rPr lang="pt-BR" sz="2400" dirty="0"/>
              <a:t> independente; </a:t>
            </a:r>
            <a:r>
              <a:rPr lang="pt-BR" sz="2400" dirty="0" err="1"/>
              <a:t>comeza</a:t>
            </a:r>
            <a:r>
              <a:rPr lang="pt-BR" sz="2400" dirty="0"/>
              <a:t> </a:t>
            </a:r>
            <a:r>
              <a:rPr lang="pt-BR" sz="2400" dirty="0" err="1"/>
              <a:t>cando</a:t>
            </a:r>
            <a:r>
              <a:rPr lang="pt-BR" sz="2400" dirty="0"/>
              <a:t> se </a:t>
            </a:r>
            <a:r>
              <a:rPr lang="pt-BR" sz="2400" dirty="0" err="1"/>
              <a:t>estenden</a:t>
            </a:r>
            <a:r>
              <a:rPr lang="pt-BR" sz="2400" dirty="0"/>
              <a:t> as </a:t>
            </a:r>
            <a:r>
              <a:rPr lang="pt-BR" sz="2400" dirty="0" err="1"/>
              <a:t>castañas</a:t>
            </a:r>
            <a:r>
              <a:rPr lang="pt-BR" sz="2400" dirty="0"/>
              <a:t>, na parte de arriba, e logo, na de abaixo, </a:t>
            </a:r>
            <a:r>
              <a:rPr lang="pt-BR" sz="2400" dirty="0" err="1"/>
              <a:t>faise</a:t>
            </a:r>
            <a:r>
              <a:rPr lang="pt-BR" sz="2400" dirty="0"/>
              <a:t> </a:t>
            </a:r>
            <a:r>
              <a:rPr lang="pt-BR" sz="2400" dirty="0" err="1"/>
              <a:t>un</a:t>
            </a:r>
            <a:r>
              <a:rPr lang="pt-BR" sz="2400" dirty="0"/>
              <a:t> lume para que a calor as vaia secando. </a:t>
            </a:r>
            <a:endParaRPr lang="gl-ES" sz="24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0622" y="1365161"/>
            <a:ext cx="1759690" cy="182318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301" y="3864117"/>
            <a:ext cx="3858613" cy="289396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901" y="3864117"/>
            <a:ext cx="3858613" cy="2893960"/>
          </a:xfrm>
          <a:prstGeom prst="rect">
            <a:avLst/>
          </a:prstGeom>
        </p:spPr>
      </p:pic>
      <p:sp>
        <p:nvSpPr>
          <p:cNvPr id="6" name="CuadroTexto 5"/>
          <p:cNvSpPr txBox="1"/>
          <p:nvPr/>
        </p:nvSpPr>
        <p:spPr>
          <a:xfrm>
            <a:off x="185604" y="6388745"/>
            <a:ext cx="3837904" cy="369332"/>
          </a:xfrm>
          <a:prstGeom prst="rect">
            <a:avLst/>
          </a:prstGeom>
          <a:noFill/>
        </p:spPr>
        <p:txBody>
          <a:bodyPr wrap="square" rtlCol="0">
            <a:spAutoFit/>
          </a:bodyPr>
          <a:lstStyle/>
          <a:p>
            <a:pPr algn="r"/>
            <a:r>
              <a:rPr lang="gl-ES" dirty="0"/>
              <a:t>Sequeiros de castañas no Courel</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816" y="172538"/>
            <a:ext cx="5715000" cy="3200400"/>
          </a:xfrm>
          <a:prstGeom prst="rect">
            <a:avLst/>
          </a:prstGeom>
        </p:spPr>
      </p:pic>
      <p:sp>
        <p:nvSpPr>
          <p:cNvPr id="8" name="CuadroTexto 7"/>
          <p:cNvSpPr txBox="1"/>
          <p:nvPr/>
        </p:nvSpPr>
        <p:spPr>
          <a:xfrm>
            <a:off x="6054860" y="3443269"/>
            <a:ext cx="4211391" cy="369332"/>
          </a:xfrm>
          <a:prstGeom prst="rect">
            <a:avLst/>
          </a:prstGeom>
          <a:noFill/>
        </p:spPr>
        <p:txBody>
          <a:bodyPr wrap="square" rtlCol="0">
            <a:spAutoFit/>
          </a:bodyPr>
          <a:lstStyle/>
          <a:p>
            <a:r>
              <a:rPr lang="gl-ES" dirty="0"/>
              <a:t>Castañas no sequeiro</a:t>
            </a:r>
          </a:p>
        </p:txBody>
      </p:sp>
    </p:spTree>
    <p:extLst>
      <p:ext uri="{BB962C8B-B14F-4D97-AF65-F5344CB8AC3E}">
        <p14:creationId xmlns:p14="http://schemas.microsoft.com/office/powerpoint/2010/main" val="808081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745" y="3474173"/>
            <a:ext cx="4501197" cy="300857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668" y="218941"/>
            <a:ext cx="3950345" cy="296275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934" y="206063"/>
            <a:ext cx="4259748" cy="2832732"/>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884" y="3274788"/>
            <a:ext cx="2358798" cy="3330068"/>
          </a:xfrm>
          <a:prstGeom prst="rect">
            <a:avLst/>
          </a:prstGeom>
        </p:spPr>
      </p:pic>
      <p:sp>
        <p:nvSpPr>
          <p:cNvPr id="7" name="CuadroTexto 6"/>
          <p:cNvSpPr txBox="1"/>
          <p:nvPr/>
        </p:nvSpPr>
        <p:spPr>
          <a:xfrm>
            <a:off x="8049296" y="4939822"/>
            <a:ext cx="1457779" cy="1477328"/>
          </a:xfrm>
          <a:prstGeom prst="rect">
            <a:avLst/>
          </a:prstGeom>
          <a:noFill/>
        </p:spPr>
        <p:txBody>
          <a:bodyPr wrap="square" rtlCol="0">
            <a:spAutoFit/>
          </a:bodyPr>
          <a:lstStyle/>
          <a:p>
            <a:pPr algn="r"/>
            <a:r>
              <a:rPr lang="gl-ES" dirty="0"/>
              <a:t>Nalgunhas zonas a pisa da castaña converteuse en festa</a:t>
            </a:r>
          </a:p>
        </p:txBody>
      </p:sp>
      <p:sp>
        <p:nvSpPr>
          <p:cNvPr id="8" name="Rectángulo 7"/>
          <p:cNvSpPr/>
          <p:nvPr/>
        </p:nvSpPr>
        <p:spPr>
          <a:xfrm>
            <a:off x="195062" y="458632"/>
            <a:ext cx="3106329" cy="5632311"/>
          </a:xfrm>
          <a:prstGeom prst="rect">
            <a:avLst/>
          </a:prstGeom>
        </p:spPr>
        <p:txBody>
          <a:bodyPr wrap="square">
            <a:spAutoFit/>
          </a:bodyPr>
          <a:lstStyle/>
          <a:p>
            <a:r>
              <a:rPr lang="pt-BR" sz="2400" dirty="0" err="1"/>
              <a:t>Cando</a:t>
            </a:r>
            <a:r>
              <a:rPr lang="pt-BR" sz="2400" dirty="0"/>
              <a:t> as </a:t>
            </a:r>
            <a:r>
              <a:rPr lang="pt-BR" sz="2400" dirty="0" err="1"/>
              <a:t>castañas</a:t>
            </a:r>
            <a:r>
              <a:rPr lang="pt-BR" sz="2400" dirty="0"/>
              <a:t> </a:t>
            </a:r>
            <a:r>
              <a:rPr lang="pt-BR" sz="2400" dirty="0" err="1"/>
              <a:t>están</a:t>
            </a:r>
            <a:r>
              <a:rPr lang="pt-BR" sz="2400" dirty="0"/>
              <a:t> secas </a:t>
            </a:r>
            <a:r>
              <a:rPr lang="pt-BR" sz="2400" dirty="0" err="1"/>
              <a:t>faise</a:t>
            </a:r>
            <a:r>
              <a:rPr lang="pt-BR" sz="2400" dirty="0"/>
              <a:t> a “pisa” para </a:t>
            </a:r>
            <a:r>
              <a:rPr lang="pt-BR" sz="2400" dirty="0" err="1"/>
              <a:t>destonalas</a:t>
            </a:r>
            <a:r>
              <a:rPr lang="pt-BR" sz="2400" dirty="0"/>
              <a:t>, para </a:t>
            </a:r>
            <a:r>
              <a:rPr lang="pt-BR" sz="2400" dirty="0" err="1"/>
              <a:t>iso</a:t>
            </a:r>
            <a:r>
              <a:rPr lang="pt-BR" sz="2400" dirty="0"/>
              <a:t> </a:t>
            </a:r>
            <a:r>
              <a:rPr lang="pt-BR" sz="2400" dirty="0" err="1"/>
              <a:t>métense</a:t>
            </a:r>
            <a:r>
              <a:rPr lang="pt-BR" sz="2400" dirty="0"/>
              <a:t> </a:t>
            </a:r>
            <a:r>
              <a:rPr lang="pt-BR" sz="2400" dirty="0" err="1"/>
              <a:t>en</a:t>
            </a:r>
            <a:r>
              <a:rPr lang="pt-BR" sz="2400" dirty="0"/>
              <a:t> sacos e logo </a:t>
            </a:r>
            <a:r>
              <a:rPr lang="pt-BR" sz="2400" dirty="0" err="1"/>
              <a:t>mállanse</a:t>
            </a:r>
            <a:r>
              <a:rPr lang="pt-BR" sz="2400" dirty="0"/>
              <a:t> </a:t>
            </a:r>
            <a:r>
              <a:rPr lang="pt-BR" sz="2400" dirty="0" err="1"/>
              <a:t>cun</a:t>
            </a:r>
            <a:r>
              <a:rPr lang="pt-BR" sz="2400" dirty="0"/>
              <a:t> pau, ou </a:t>
            </a:r>
            <a:r>
              <a:rPr lang="pt-BR" sz="2400" dirty="0" err="1"/>
              <a:t>collido</a:t>
            </a:r>
            <a:r>
              <a:rPr lang="pt-BR" sz="2400" dirty="0"/>
              <a:t> o saco entre </a:t>
            </a:r>
            <a:r>
              <a:rPr lang="pt-BR" sz="2400" dirty="0" err="1"/>
              <a:t>dúas</a:t>
            </a:r>
            <a:r>
              <a:rPr lang="pt-BR" sz="2400" dirty="0"/>
              <a:t> </a:t>
            </a:r>
            <a:r>
              <a:rPr lang="pt-BR" sz="2400" dirty="0" err="1"/>
              <a:t>persoas</a:t>
            </a:r>
            <a:r>
              <a:rPr lang="pt-BR" sz="2400" dirty="0"/>
              <a:t>, </a:t>
            </a:r>
            <a:r>
              <a:rPr lang="pt-BR" sz="2400" dirty="0" err="1"/>
              <a:t>bátense</a:t>
            </a:r>
            <a:r>
              <a:rPr lang="pt-BR" sz="2400" dirty="0"/>
              <a:t> contra </a:t>
            </a:r>
            <a:r>
              <a:rPr lang="pt-BR" sz="2400" dirty="0" err="1"/>
              <a:t>un</a:t>
            </a:r>
            <a:r>
              <a:rPr lang="pt-BR" sz="2400" dirty="0"/>
              <a:t> cepo de madeira. </a:t>
            </a:r>
          </a:p>
          <a:p>
            <a:r>
              <a:rPr lang="pt-BR" sz="2400" dirty="0"/>
              <a:t>Despois de pisadas </a:t>
            </a:r>
            <a:r>
              <a:rPr lang="pt-BR" sz="2400" dirty="0" err="1"/>
              <a:t>límpanse</a:t>
            </a:r>
            <a:r>
              <a:rPr lang="pt-BR" sz="2400" dirty="0"/>
              <a:t> </a:t>
            </a:r>
            <a:r>
              <a:rPr lang="pt-BR" sz="2400" dirty="0" err="1"/>
              <a:t>sacudíndoas</a:t>
            </a:r>
            <a:r>
              <a:rPr lang="pt-BR" sz="2400" dirty="0"/>
              <a:t> no </a:t>
            </a:r>
            <a:r>
              <a:rPr lang="pt-BR" sz="2400" b="1" dirty="0" err="1"/>
              <a:t>bandoxo</a:t>
            </a:r>
            <a:r>
              <a:rPr lang="pt-BR" sz="2400" dirty="0"/>
              <a:t> para separar as </a:t>
            </a:r>
            <a:r>
              <a:rPr lang="pt-BR" sz="2400" dirty="0" err="1"/>
              <a:t>castañas</a:t>
            </a:r>
            <a:r>
              <a:rPr lang="pt-BR" sz="2400" dirty="0"/>
              <a:t> dos </a:t>
            </a:r>
            <a:r>
              <a:rPr lang="pt-BR" sz="2400" dirty="0" err="1"/>
              <a:t>anacos</a:t>
            </a:r>
            <a:r>
              <a:rPr lang="pt-BR" sz="2400" dirty="0"/>
              <a:t> da tona. </a:t>
            </a:r>
          </a:p>
        </p:txBody>
      </p:sp>
    </p:spTree>
    <p:extLst>
      <p:ext uri="{BB962C8B-B14F-4D97-AF65-F5344CB8AC3E}">
        <p14:creationId xmlns:p14="http://schemas.microsoft.com/office/powerpoint/2010/main" val="4205703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1820" y="218940"/>
            <a:ext cx="5563673" cy="2308324"/>
          </a:xfrm>
          <a:prstGeom prst="rect">
            <a:avLst/>
          </a:prstGeom>
          <a:noFill/>
        </p:spPr>
        <p:txBody>
          <a:bodyPr wrap="square" rtlCol="0">
            <a:spAutoFit/>
          </a:bodyPr>
          <a:lstStyle/>
          <a:p>
            <a:r>
              <a:rPr lang="gl-ES" sz="2400" dirty="0"/>
              <a:t>Na actualidade o proceso realízase en factorías especializadas no procesado da castaña que, a maiores de secalas e </a:t>
            </a:r>
            <a:r>
              <a:rPr lang="gl-ES" sz="2400" dirty="0" err="1"/>
              <a:t>destonalas</a:t>
            </a:r>
            <a:r>
              <a:rPr lang="gl-ES" sz="2400" dirty="0"/>
              <a:t>, envasan e venden castañas ao natural ou procesadas -cocidas, asadas, confeitadas,...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54" y="2781837"/>
            <a:ext cx="5150873" cy="333562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161" y="2781837"/>
            <a:ext cx="6012034" cy="3386779"/>
          </a:xfrm>
          <a:prstGeom prst="rect">
            <a:avLst/>
          </a:prstGeom>
        </p:spPr>
      </p:pic>
      <p:sp>
        <p:nvSpPr>
          <p:cNvPr id="5" name="CuadroTexto 4"/>
          <p:cNvSpPr txBox="1"/>
          <p:nvPr/>
        </p:nvSpPr>
        <p:spPr>
          <a:xfrm>
            <a:off x="329954" y="6272011"/>
            <a:ext cx="5150873" cy="369332"/>
          </a:xfrm>
          <a:prstGeom prst="rect">
            <a:avLst/>
          </a:prstGeom>
          <a:noFill/>
        </p:spPr>
        <p:txBody>
          <a:bodyPr wrap="square" rtlCol="0">
            <a:spAutoFit/>
          </a:bodyPr>
          <a:lstStyle/>
          <a:p>
            <a:r>
              <a:rPr lang="gl-ES" dirty="0"/>
              <a:t>Zona de recepción e almacenaxe das castañas</a:t>
            </a:r>
          </a:p>
        </p:txBody>
      </p:sp>
      <p:sp>
        <p:nvSpPr>
          <p:cNvPr id="6" name="CuadroTexto 5"/>
          <p:cNvSpPr txBox="1"/>
          <p:nvPr/>
        </p:nvSpPr>
        <p:spPr>
          <a:xfrm>
            <a:off x="5937161" y="6269727"/>
            <a:ext cx="6012034" cy="369332"/>
          </a:xfrm>
          <a:prstGeom prst="rect">
            <a:avLst/>
          </a:prstGeom>
          <a:noFill/>
        </p:spPr>
        <p:txBody>
          <a:bodyPr wrap="square" rtlCol="0">
            <a:spAutoFit/>
          </a:bodyPr>
          <a:lstStyle/>
          <a:p>
            <a:r>
              <a:rPr lang="gl-ES" dirty="0"/>
              <a:t>Selección manual das castañas xa peladas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4738" y="212689"/>
            <a:ext cx="2962275" cy="2314575"/>
          </a:xfrm>
          <a:prstGeom prst="rect">
            <a:avLst/>
          </a:prstGeom>
        </p:spPr>
      </p:pic>
      <p:sp>
        <p:nvSpPr>
          <p:cNvPr id="8" name="CuadroTexto 7"/>
          <p:cNvSpPr txBox="1"/>
          <p:nvPr/>
        </p:nvSpPr>
        <p:spPr>
          <a:xfrm>
            <a:off x="6593983" y="1596981"/>
            <a:ext cx="2060619" cy="369332"/>
          </a:xfrm>
          <a:prstGeom prst="rect">
            <a:avLst/>
          </a:prstGeom>
          <a:noFill/>
        </p:spPr>
        <p:txBody>
          <a:bodyPr wrap="square" rtlCol="0">
            <a:spAutoFit/>
          </a:bodyPr>
          <a:lstStyle/>
          <a:p>
            <a:r>
              <a:rPr lang="gl-ES" dirty="0"/>
              <a:t>Área de procesado</a:t>
            </a:r>
          </a:p>
        </p:txBody>
      </p:sp>
    </p:spTree>
    <p:extLst>
      <p:ext uri="{BB962C8B-B14F-4D97-AF65-F5344CB8AC3E}">
        <p14:creationId xmlns:p14="http://schemas.microsoft.com/office/powerpoint/2010/main" val="2826780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3740" y="1978977"/>
            <a:ext cx="4102964" cy="3340898"/>
          </a:xfrm>
          <a:prstGeom prst="rect">
            <a:avLst/>
          </a:prstGeom>
        </p:spPr>
      </p:pic>
      <p:sp>
        <p:nvSpPr>
          <p:cNvPr id="4" name="Rectángulo 3"/>
          <p:cNvSpPr/>
          <p:nvPr/>
        </p:nvSpPr>
        <p:spPr>
          <a:xfrm>
            <a:off x="293392" y="373762"/>
            <a:ext cx="6096000" cy="830997"/>
          </a:xfrm>
          <a:prstGeom prst="rect">
            <a:avLst/>
          </a:prstGeom>
        </p:spPr>
        <p:txBody>
          <a:bodyPr>
            <a:spAutoFit/>
          </a:bodyPr>
          <a:lstStyle/>
          <a:p>
            <a:r>
              <a:rPr lang="pt-BR" sz="2400" dirty="0"/>
              <a:t>As </a:t>
            </a:r>
            <a:r>
              <a:rPr lang="pt-BR" sz="2400" dirty="0" err="1"/>
              <a:t>castañas</a:t>
            </a:r>
            <a:r>
              <a:rPr lang="pt-BR" sz="2400" dirty="0"/>
              <a:t> secas </a:t>
            </a:r>
            <a:r>
              <a:rPr lang="pt-BR" sz="2400" dirty="0" err="1"/>
              <a:t>póñense</a:t>
            </a:r>
            <a:r>
              <a:rPr lang="pt-BR" sz="2400" dirty="0"/>
              <a:t> de </a:t>
            </a:r>
            <a:r>
              <a:rPr lang="pt-BR" sz="2400" dirty="0" err="1"/>
              <a:t>remollo</a:t>
            </a:r>
            <a:r>
              <a:rPr lang="pt-BR" sz="2400" dirty="0"/>
              <a:t> e </a:t>
            </a:r>
            <a:r>
              <a:rPr lang="pt-BR" sz="2400" dirty="0" err="1"/>
              <a:t>cócense</a:t>
            </a:r>
            <a:r>
              <a:rPr lang="pt-BR" sz="2400" dirty="0"/>
              <a:t> logo como parte das comidas</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762" y="1307790"/>
            <a:ext cx="6652433" cy="5155636"/>
          </a:xfrm>
          <a:prstGeom prst="rect">
            <a:avLst/>
          </a:prstGeom>
        </p:spPr>
      </p:pic>
      <p:sp>
        <p:nvSpPr>
          <p:cNvPr id="6" name="CuadroTexto 5"/>
          <p:cNvSpPr txBox="1"/>
          <p:nvPr/>
        </p:nvSpPr>
        <p:spPr>
          <a:xfrm>
            <a:off x="845460" y="6094094"/>
            <a:ext cx="4224270" cy="369332"/>
          </a:xfrm>
          <a:prstGeom prst="rect">
            <a:avLst/>
          </a:prstGeom>
          <a:noFill/>
        </p:spPr>
        <p:txBody>
          <a:bodyPr wrap="square" rtlCol="0">
            <a:spAutoFit/>
          </a:bodyPr>
          <a:lstStyle/>
          <a:p>
            <a:pPr algn="r"/>
            <a:r>
              <a:rPr lang="gl-ES" dirty="0"/>
              <a:t>Caldo de castañas</a:t>
            </a:r>
          </a:p>
        </p:txBody>
      </p:sp>
    </p:spTree>
    <p:extLst>
      <p:ext uri="{BB962C8B-B14F-4D97-AF65-F5344CB8AC3E}">
        <p14:creationId xmlns:p14="http://schemas.microsoft.com/office/powerpoint/2010/main" val="3134354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3720" y="150290"/>
            <a:ext cx="11348292" cy="830997"/>
          </a:xfrm>
          <a:prstGeom prst="rect">
            <a:avLst/>
          </a:prstGeom>
        </p:spPr>
        <p:txBody>
          <a:bodyPr wrap="square">
            <a:spAutoFit/>
          </a:bodyPr>
          <a:lstStyle/>
          <a:p>
            <a:r>
              <a:rPr lang="pt-BR" sz="2400" dirty="0"/>
              <a:t>Cara a </a:t>
            </a:r>
            <a:r>
              <a:rPr lang="pt-BR" sz="2400" dirty="0" err="1"/>
              <a:t>actualidade</a:t>
            </a:r>
            <a:r>
              <a:rPr lang="pt-BR" sz="2400" dirty="0"/>
              <a:t> </a:t>
            </a:r>
            <a:r>
              <a:rPr lang="pt-BR" sz="2400" dirty="0" err="1"/>
              <a:t>foron</a:t>
            </a:r>
            <a:r>
              <a:rPr lang="pt-BR" sz="2400" dirty="0"/>
              <a:t> xurdindo outras formas de </a:t>
            </a:r>
            <a:r>
              <a:rPr lang="pt-BR" sz="2400" dirty="0" err="1"/>
              <a:t>conservación</a:t>
            </a:r>
            <a:r>
              <a:rPr lang="pt-BR" sz="2400" dirty="0"/>
              <a:t>, e </a:t>
            </a:r>
            <a:r>
              <a:rPr lang="pt-BR" sz="2400" dirty="0" err="1"/>
              <a:t>preparacións</a:t>
            </a:r>
            <a:r>
              <a:rPr lang="pt-BR" sz="2400" dirty="0"/>
              <a:t>, que </a:t>
            </a:r>
            <a:r>
              <a:rPr lang="pt-BR" sz="2400" dirty="0" err="1"/>
              <a:t>permiten</a:t>
            </a:r>
            <a:r>
              <a:rPr lang="pt-BR" sz="2400" dirty="0"/>
              <a:t> diversificar os aproveitamentos, e </a:t>
            </a:r>
            <a:r>
              <a:rPr lang="pt-BR" sz="2400" dirty="0" err="1"/>
              <a:t>dispoñer</a:t>
            </a:r>
            <a:r>
              <a:rPr lang="pt-BR" sz="2400" dirty="0"/>
              <a:t> de </a:t>
            </a:r>
            <a:r>
              <a:rPr lang="pt-BR" sz="2400" dirty="0" err="1"/>
              <a:t>castañas</a:t>
            </a:r>
            <a:r>
              <a:rPr lang="pt-BR" sz="2400" dirty="0"/>
              <a:t> ao longo de todo o ano. </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2186" t="8615" r="11177" b="7986"/>
          <a:stretch/>
        </p:blipFill>
        <p:spPr>
          <a:xfrm>
            <a:off x="258899" y="1886098"/>
            <a:ext cx="3213707" cy="3497270"/>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12735" r="12544"/>
          <a:stretch/>
        </p:blipFill>
        <p:spPr>
          <a:xfrm>
            <a:off x="5782272" y="2665079"/>
            <a:ext cx="2781838" cy="2911547"/>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023" y="1886098"/>
            <a:ext cx="3092380" cy="3793559"/>
          </a:xfrm>
          <a:prstGeom prst="rect">
            <a:avLst/>
          </a:prstGeom>
        </p:spPr>
      </p:pic>
      <p:sp>
        <p:nvSpPr>
          <p:cNvPr id="10" name="CuadroTexto 9"/>
          <p:cNvSpPr txBox="1"/>
          <p:nvPr/>
        </p:nvSpPr>
        <p:spPr>
          <a:xfrm>
            <a:off x="377223" y="6176948"/>
            <a:ext cx="3843167" cy="369332"/>
          </a:xfrm>
          <a:prstGeom prst="rect">
            <a:avLst/>
          </a:prstGeom>
          <a:noFill/>
        </p:spPr>
        <p:txBody>
          <a:bodyPr wrap="square" rtlCol="0">
            <a:spAutoFit/>
          </a:bodyPr>
          <a:lstStyle/>
          <a:p>
            <a:r>
              <a:rPr lang="gl-ES" dirty="0"/>
              <a:t>Castañas cocidas envasadas ao baleiro</a:t>
            </a:r>
          </a:p>
        </p:txBody>
      </p:sp>
      <p:sp>
        <p:nvSpPr>
          <p:cNvPr id="11" name="CuadroTexto 10"/>
          <p:cNvSpPr txBox="1"/>
          <p:nvPr/>
        </p:nvSpPr>
        <p:spPr>
          <a:xfrm>
            <a:off x="9366266" y="6124883"/>
            <a:ext cx="2537137" cy="369332"/>
          </a:xfrm>
          <a:prstGeom prst="rect">
            <a:avLst/>
          </a:prstGeom>
          <a:noFill/>
        </p:spPr>
        <p:txBody>
          <a:bodyPr wrap="square" rtlCol="0">
            <a:spAutoFit/>
          </a:bodyPr>
          <a:lstStyle/>
          <a:p>
            <a:r>
              <a:rPr lang="gl-ES" dirty="0"/>
              <a:t>Castañas conxeladas</a:t>
            </a: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4924">
            <a:off x="3204245" y="2001608"/>
            <a:ext cx="2632371" cy="3562537"/>
          </a:xfrm>
          <a:prstGeom prst="rect">
            <a:avLst/>
          </a:prstGeom>
        </p:spPr>
      </p:pic>
      <p:sp>
        <p:nvSpPr>
          <p:cNvPr id="13" name="CuadroTexto 12"/>
          <p:cNvSpPr txBox="1"/>
          <p:nvPr/>
        </p:nvSpPr>
        <p:spPr>
          <a:xfrm>
            <a:off x="5969016" y="6017736"/>
            <a:ext cx="2408350" cy="369332"/>
          </a:xfrm>
          <a:prstGeom prst="rect">
            <a:avLst/>
          </a:prstGeom>
          <a:noFill/>
        </p:spPr>
        <p:txBody>
          <a:bodyPr wrap="square" rtlCol="0">
            <a:spAutoFit/>
          </a:bodyPr>
          <a:lstStyle/>
          <a:p>
            <a:r>
              <a:rPr lang="gl-ES" dirty="0"/>
              <a:t>Castañas ao natural</a:t>
            </a:r>
          </a:p>
        </p:txBody>
      </p:sp>
    </p:spTree>
    <p:extLst>
      <p:ext uri="{BB962C8B-B14F-4D97-AF65-F5344CB8AC3E}">
        <p14:creationId xmlns:p14="http://schemas.microsoft.com/office/powerpoint/2010/main" val="69928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8695" t="4533" r="34046" b="9478"/>
          <a:stretch/>
        </p:blipFill>
        <p:spPr>
          <a:xfrm>
            <a:off x="9741759" y="1218231"/>
            <a:ext cx="2305318" cy="5320303"/>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4001" r="7488"/>
          <a:stretch/>
        </p:blipFill>
        <p:spPr>
          <a:xfrm>
            <a:off x="5308217" y="4241705"/>
            <a:ext cx="3579867" cy="2278415"/>
          </a:xfrm>
          <a:prstGeom prst="rect">
            <a:avLst/>
          </a:prstGeom>
        </p:spPr>
      </p:pic>
      <p:pic>
        <p:nvPicPr>
          <p:cNvPr id="5" name="Imagen 4"/>
          <p:cNvPicPr>
            <a:picLocks noChangeAspect="1"/>
          </p:cNvPicPr>
          <p:nvPr/>
        </p:nvPicPr>
        <p:blipFill rotWithShape="1">
          <a:blip r:embed="rId4"/>
          <a:srcRect l="7497" t="5193" r="8110" b="2954"/>
          <a:stretch/>
        </p:blipFill>
        <p:spPr>
          <a:xfrm>
            <a:off x="7758412" y="1293557"/>
            <a:ext cx="1983347" cy="2292439"/>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66" y="1336190"/>
            <a:ext cx="2168911" cy="2366085"/>
          </a:xfrm>
          <a:prstGeom prst="rect">
            <a:avLst/>
          </a:prstGeom>
        </p:spPr>
      </p:pic>
      <p:pic>
        <p:nvPicPr>
          <p:cNvPr id="7" name="Imagen 6"/>
          <p:cNvPicPr>
            <a:picLocks noChangeAspect="1"/>
          </p:cNvPicPr>
          <p:nvPr/>
        </p:nvPicPr>
        <p:blipFill>
          <a:blip r:embed="rId6"/>
          <a:stretch>
            <a:fillRect/>
          </a:stretch>
        </p:blipFill>
        <p:spPr>
          <a:xfrm>
            <a:off x="610789" y="4188861"/>
            <a:ext cx="2300308" cy="2305501"/>
          </a:xfrm>
          <a:prstGeom prst="rect">
            <a:avLst/>
          </a:prstGeom>
        </p:spPr>
      </p:pic>
      <p:pic>
        <p:nvPicPr>
          <p:cNvPr id="8" name="Imagen 7"/>
          <p:cNvPicPr>
            <a:picLocks noChangeAspect="1"/>
          </p:cNvPicPr>
          <p:nvPr/>
        </p:nvPicPr>
        <p:blipFill rotWithShape="1">
          <a:blip r:embed="rId7"/>
          <a:srcRect t="7385"/>
          <a:stretch/>
        </p:blipFill>
        <p:spPr>
          <a:xfrm>
            <a:off x="2852662" y="1313644"/>
            <a:ext cx="2509942" cy="2451122"/>
          </a:xfrm>
          <a:prstGeom prst="rect">
            <a:avLst/>
          </a:prstGeom>
        </p:spPr>
      </p:pic>
      <p:sp>
        <p:nvSpPr>
          <p:cNvPr id="9" name="Rectángulo 8"/>
          <p:cNvSpPr/>
          <p:nvPr/>
        </p:nvSpPr>
        <p:spPr>
          <a:xfrm>
            <a:off x="1034705" y="233451"/>
            <a:ext cx="10659312" cy="830997"/>
          </a:xfrm>
          <a:prstGeom prst="rect">
            <a:avLst/>
          </a:prstGeom>
        </p:spPr>
        <p:txBody>
          <a:bodyPr wrap="square">
            <a:spAutoFit/>
          </a:bodyPr>
          <a:lstStyle/>
          <a:p>
            <a:r>
              <a:rPr lang="pt-BR" sz="2400" dirty="0"/>
              <a:t>E non </a:t>
            </a:r>
            <a:r>
              <a:rPr lang="pt-BR" sz="2400" dirty="0" err="1"/>
              <a:t>so</a:t>
            </a:r>
            <a:r>
              <a:rPr lang="pt-BR" sz="2400" dirty="0"/>
              <a:t> se </a:t>
            </a:r>
            <a:r>
              <a:rPr lang="pt-BR" sz="2400" dirty="0" err="1"/>
              <a:t>fai</a:t>
            </a:r>
            <a:r>
              <a:rPr lang="pt-BR" sz="2400" dirty="0"/>
              <a:t> unha </a:t>
            </a:r>
            <a:r>
              <a:rPr lang="pt-BR" sz="2400" dirty="0" err="1"/>
              <a:t>utilización</a:t>
            </a:r>
            <a:r>
              <a:rPr lang="pt-BR" sz="2400" dirty="0"/>
              <a:t> </a:t>
            </a:r>
            <a:r>
              <a:rPr lang="pt-BR" sz="2400" dirty="0" err="1"/>
              <a:t>directa</a:t>
            </a:r>
            <a:r>
              <a:rPr lang="pt-BR" sz="2400" dirty="0"/>
              <a:t> do </a:t>
            </a:r>
            <a:r>
              <a:rPr lang="pt-BR" sz="2400" dirty="0" err="1"/>
              <a:t>froito</a:t>
            </a:r>
            <a:r>
              <a:rPr lang="pt-BR" sz="2400" dirty="0"/>
              <a:t> </a:t>
            </a:r>
            <a:r>
              <a:rPr lang="pt-BR" sz="2400" dirty="0" err="1"/>
              <a:t>senon</a:t>
            </a:r>
            <a:r>
              <a:rPr lang="pt-BR" sz="2400" dirty="0"/>
              <a:t> que se </a:t>
            </a:r>
            <a:r>
              <a:rPr lang="pt-BR" sz="2400" dirty="0" err="1"/>
              <a:t>elaboran</a:t>
            </a:r>
            <a:r>
              <a:rPr lang="pt-BR" sz="2400" dirty="0"/>
              <a:t> produtos dos que, e nos que, a </a:t>
            </a:r>
            <a:r>
              <a:rPr lang="pt-BR" sz="2400" dirty="0" err="1"/>
              <a:t>castaña</a:t>
            </a:r>
            <a:r>
              <a:rPr lang="pt-BR" sz="2400" dirty="0"/>
              <a:t> é protagonista: cremas, pastas, licores,.... </a:t>
            </a:r>
          </a:p>
        </p:txBody>
      </p:sp>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l="12737" t="12677" r="16904"/>
          <a:stretch/>
        </p:blipFill>
        <p:spPr>
          <a:xfrm>
            <a:off x="5477089" y="1293557"/>
            <a:ext cx="1955130" cy="2390080"/>
          </a:xfrm>
          <a:prstGeom prst="rect">
            <a:avLst/>
          </a:prstGeom>
        </p:spPr>
      </p:pic>
      <p:sp>
        <p:nvSpPr>
          <p:cNvPr id="11" name="CuadroTexto 10"/>
          <p:cNvSpPr txBox="1"/>
          <p:nvPr/>
        </p:nvSpPr>
        <p:spPr>
          <a:xfrm>
            <a:off x="613947" y="3732216"/>
            <a:ext cx="2297150" cy="369332"/>
          </a:xfrm>
          <a:prstGeom prst="rect">
            <a:avLst/>
          </a:prstGeom>
          <a:noFill/>
        </p:spPr>
        <p:txBody>
          <a:bodyPr wrap="square" rtlCol="0">
            <a:spAutoFit/>
          </a:bodyPr>
          <a:lstStyle/>
          <a:p>
            <a:r>
              <a:rPr lang="gl-ES" dirty="0"/>
              <a:t>Puré de castañas</a:t>
            </a:r>
          </a:p>
        </p:txBody>
      </p:sp>
      <p:sp>
        <p:nvSpPr>
          <p:cNvPr id="12" name="CuadroTexto 11"/>
          <p:cNvSpPr txBox="1"/>
          <p:nvPr/>
        </p:nvSpPr>
        <p:spPr>
          <a:xfrm>
            <a:off x="3038108" y="3727825"/>
            <a:ext cx="2553886" cy="369332"/>
          </a:xfrm>
          <a:prstGeom prst="rect">
            <a:avLst/>
          </a:prstGeom>
          <a:noFill/>
        </p:spPr>
        <p:txBody>
          <a:bodyPr wrap="square" rtlCol="0">
            <a:spAutoFit/>
          </a:bodyPr>
          <a:lstStyle/>
          <a:p>
            <a:r>
              <a:rPr lang="gl-ES" dirty="0"/>
              <a:t>Castañas en calda</a:t>
            </a:r>
          </a:p>
        </p:txBody>
      </p:sp>
      <p:sp>
        <p:nvSpPr>
          <p:cNvPr id="13" name="CuadroTexto 12"/>
          <p:cNvSpPr txBox="1"/>
          <p:nvPr/>
        </p:nvSpPr>
        <p:spPr>
          <a:xfrm>
            <a:off x="7758412" y="3713583"/>
            <a:ext cx="2491578" cy="369332"/>
          </a:xfrm>
          <a:prstGeom prst="rect">
            <a:avLst/>
          </a:prstGeom>
          <a:noFill/>
        </p:spPr>
        <p:txBody>
          <a:bodyPr wrap="square" rtlCol="0">
            <a:spAutoFit/>
          </a:bodyPr>
          <a:lstStyle/>
          <a:p>
            <a:r>
              <a:rPr lang="gl-ES" dirty="0"/>
              <a:t>Crema de castañas</a:t>
            </a:r>
          </a:p>
        </p:txBody>
      </p:sp>
      <p:sp>
        <p:nvSpPr>
          <p:cNvPr id="14" name="CuadroTexto 13"/>
          <p:cNvSpPr txBox="1"/>
          <p:nvPr/>
        </p:nvSpPr>
        <p:spPr>
          <a:xfrm>
            <a:off x="5282720" y="3730544"/>
            <a:ext cx="2751688" cy="369332"/>
          </a:xfrm>
          <a:prstGeom prst="rect">
            <a:avLst/>
          </a:prstGeom>
          <a:noFill/>
        </p:spPr>
        <p:txBody>
          <a:bodyPr wrap="square" rtlCol="0">
            <a:spAutoFit/>
          </a:bodyPr>
          <a:lstStyle/>
          <a:p>
            <a:r>
              <a:rPr lang="gl-ES" dirty="0"/>
              <a:t>Marmelada de castañas</a:t>
            </a:r>
          </a:p>
        </p:txBody>
      </p:sp>
      <p:sp>
        <p:nvSpPr>
          <p:cNvPr id="15" name="CuadroTexto 14"/>
          <p:cNvSpPr txBox="1"/>
          <p:nvPr/>
        </p:nvSpPr>
        <p:spPr>
          <a:xfrm>
            <a:off x="8339531" y="5352838"/>
            <a:ext cx="1571223" cy="646331"/>
          </a:xfrm>
          <a:prstGeom prst="rect">
            <a:avLst/>
          </a:prstGeom>
          <a:noFill/>
        </p:spPr>
        <p:txBody>
          <a:bodyPr wrap="square" rtlCol="0">
            <a:spAutoFit/>
          </a:bodyPr>
          <a:lstStyle/>
          <a:p>
            <a:pPr algn="r"/>
            <a:r>
              <a:rPr lang="gl-ES" dirty="0"/>
              <a:t>Licor de castañas</a:t>
            </a:r>
          </a:p>
        </p:txBody>
      </p:sp>
      <p:sp>
        <p:nvSpPr>
          <p:cNvPr id="16" name="CuadroTexto 15"/>
          <p:cNvSpPr txBox="1"/>
          <p:nvPr/>
        </p:nvSpPr>
        <p:spPr>
          <a:xfrm>
            <a:off x="2947253" y="5042792"/>
            <a:ext cx="2320760" cy="1477328"/>
          </a:xfrm>
          <a:prstGeom prst="rect">
            <a:avLst/>
          </a:prstGeom>
          <a:noFill/>
        </p:spPr>
        <p:txBody>
          <a:bodyPr wrap="square" rtlCol="0">
            <a:spAutoFit/>
          </a:bodyPr>
          <a:lstStyle/>
          <a:p>
            <a:pPr algn="r"/>
            <a:r>
              <a:rPr lang="gl-ES" dirty="0" err="1"/>
              <a:t>Pratiño</a:t>
            </a:r>
            <a:r>
              <a:rPr lang="gl-ES" dirty="0"/>
              <a:t> con castañas confeitadas, máis coñecidas polo seu nome en francés “marrón </a:t>
            </a:r>
            <a:r>
              <a:rPr lang="gl-ES" dirty="0" err="1"/>
              <a:t>glacé</a:t>
            </a:r>
            <a:r>
              <a:rPr lang="gl-ES" dirty="0"/>
              <a:t>”</a:t>
            </a:r>
          </a:p>
        </p:txBody>
      </p:sp>
      <p:sp>
        <p:nvSpPr>
          <p:cNvPr id="17" name="CuadroTexto 16"/>
          <p:cNvSpPr txBox="1"/>
          <p:nvPr/>
        </p:nvSpPr>
        <p:spPr>
          <a:xfrm>
            <a:off x="553793" y="6432534"/>
            <a:ext cx="2871989" cy="369332"/>
          </a:xfrm>
          <a:prstGeom prst="rect">
            <a:avLst/>
          </a:prstGeom>
          <a:noFill/>
        </p:spPr>
        <p:txBody>
          <a:bodyPr wrap="square" rtlCol="0">
            <a:spAutoFit/>
          </a:bodyPr>
          <a:lstStyle/>
          <a:p>
            <a:r>
              <a:rPr lang="gl-ES" dirty="0"/>
              <a:t>Castañas confeitadas</a:t>
            </a:r>
          </a:p>
        </p:txBody>
      </p:sp>
    </p:spTree>
    <p:extLst>
      <p:ext uri="{BB962C8B-B14F-4D97-AF65-F5344CB8AC3E}">
        <p14:creationId xmlns:p14="http://schemas.microsoft.com/office/powerpoint/2010/main" val="108837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0458" y="145095"/>
            <a:ext cx="8240962" cy="830997"/>
          </a:xfrm>
          <a:prstGeom prst="rect">
            <a:avLst/>
          </a:prstGeom>
          <a:noFill/>
        </p:spPr>
        <p:txBody>
          <a:bodyPr wrap="square" rtlCol="0">
            <a:spAutoFit/>
          </a:bodyPr>
          <a:lstStyle/>
          <a:p>
            <a:r>
              <a:rPr lang="gl-ES" sz="2400" dirty="0"/>
              <a:t>fariña, con aplicación a case todo o que se poida facer con ela: pan, galletas, pasta, empanada, bica,...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15660" y="4011991"/>
            <a:ext cx="2979420" cy="223456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168" y="1435313"/>
            <a:ext cx="4075835" cy="253713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72" y="4519727"/>
            <a:ext cx="3148884" cy="2099256"/>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786" y="4431672"/>
            <a:ext cx="2774602" cy="2187311"/>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02" y="1030688"/>
            <a:ext cx="3633385" cy="3346388"/>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850" y="342954"/>
            <a:ext cx="3200803" cy="2715348"/>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7740" y="4431672"/>
            <a:ext cx="2430346" cy="2187311"/>
          </a:xfrm>
          <a:prstGeom prst="rect">
            <a:avLst/>
          </a:prstGeom>
        </p:spPr>
      </p:pic>
      <p:sp>
        <p:nvSpPr>
          <p:cNvPr id="5" name="CuadroTexto 4"/>
          <p:cNvSpPr txBox="1"/>
          <p:nvPr/>
        </p:nvSpPr>
        <p:spPr>
          <a:xfrm>
            <a:off x="4676045" y="3972451"/>
            <a:ext cx="3541690" cy="369332"/>
          </a:xfrm>
          <a:prstGeom prst="rect">
            <a:avLst/>
          </a:prstGeom>
          <a:noFill/>
        </p:spPr>
        <p:txBody>
          <a:bodyPr wrap="square" rtlCol="0">
            <a:spAutoFit/>
          </a:bodyPr>
          <a:lstStyle/>
          <a:p>
            <a:r>
              <a:rPr lang="gl-ES" dirty="0"/>
              <a:t>pan               galletas               pasta</a:t>
            </a:r>
          </a:p>
        </p:txBody>
      </p:sp>
      <p:sp>
        <p:nvSpPr>
          <p:cNvPr id="9" name="CuadroTexto 8"/>
          <p:cNvSpPr txBox="1"/>
          <p:nvPr/>
        </p:nvSpPr>
        <p:spPr>
          <a:xfrm>
            <a:off x="9688087" y="3182897"/>
            <a:ext cx="2031465" cy="369332"/>
          </a:xfrm>
          <a:prstGeom prst="rect">
            <a:avLst/>
          </a:prstGeom>
          <a:noFill/>
        </p:spPr>
        <p:txBody>
          <a:bodyPr wrap="square" rtlCol="0">
            <a:spAutoFit/>
          </a:bodyPr>
          <a:lstStyle/>
          <a:p>
            <a:r>
              <a:rPr lang="gl-ES" dirty="0"/>
              <a:t>filloas e petiscos</a:t>
            </a:r>
          </a:p>
        </p:txBody>
      </p:sp>
    </p:spTree>
    <p:extLst>
      <p:ext uri="{BB962C8B-B14F-4D97-AF65-F5344CB8AC3E}">
        <p14:creationId xmlns:p14="http://schemas.microsoft.com/office/powerpoint/2010/main" val="2602040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184" y="334850"/>
            <a:ext cx="4173377" cy="3373480"/>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357" y="1983345"/>
            <a:ext cx="2723613" cy="230757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289" y="3940372"/>
            <a:ext cx="3666190" cy="2524829"/>
          </a:xfrm>
          <a:prstGeom prst="rect">
            <a:avLst/>
          </a:prstGeom>
        </p:spPr>
      </p:pic>
      <p:sp>
        <p:nvSpPr>
          <p:cNvPr id="5" name="CuadroTexto 4"/>
          <p:cNvSpPr txBox="1"/>
          <p:nvPr/>
        </p:nvSpPr>
        <p:spPr>
          <a:xfrm>
            <a:off x="669701" y="334849"/>
            <a:ext cx="6078829" cy="1200329"/>
          </a:xfrm>
          <a:prstGeom prst="rect">
            <a:avLst/>
          </a:prstGeom>
          <a:noFill/>
        </p:spPr>
        <p:txBody>
          <a:bodyPr wrap="square" rtlCol="0">
            <a:spAutoFit/>
          </a:bodyPr>
          <a:lstStyle/>
          <a:p>
            <a:r>
              <a:rPr lang="es-ES" sz="2400" dirty="0"/>
              <a:t>e ten numerosas </a:t>
            </a:r>
            <a:r>
              <a:rPr lang="es-ES" sz="2400" dirty="0" err="1"/>
              <a:t>aplicacións</a:t>
            </a:r>
            <a:r>
              <a:rPr lang="es-ES" sz="2400" dirty="0"/>
              <a:t> en repostería e sobremesas –</a:t>
            </a:r>
            <a:r>
              <a:rPr lang="es-ES" sz="2400" dirty="0" err="1"/>
              <a:t>xeados</a:t>
            </a:r>
            <a:r>
              <a:rPr lang="es-ES" sz="2400" dirty="0"/>
              <a:t>, </a:t>
            </a:r>
            <a:r>
              <a:rPr lang="es-ES" sz="2400" dirty="0" err="1"/>
              <a:t>flans</a:t>
            </a:r>
            <a:r>
              <a:rPr lang="es-ES" sz="2400" dirty="0"/>
              <a:t>, troncos,... </a:t>
            </a:r>
          </a:p>
          <a:p>
            <a:r>
              <a:rPr lang="es-ES" sz="2400" dirty="0"/>
              <a:t>en total </a:t>
            </a:r>
            <a:r>
              <a:rPr lang="es-ES" sz="2400" dirty="0" err="1"/>
              <a:t>máis</a:t>
            </a:r>
            <a:r>
              <a:rPr lang="es-ES" sz="2400" dirty="0"/>
              <a:t> de 50.</a:t>
            </a:r>
          </a:p>
        </p:txBody>
      </p:sp>
      <p:sp>
        <p:nvSpPr>
          <p:cNvPr id="8" name="CuadroTexto 7"/>
          <p:cNvSpPr txBox="1"/>
          <p:nvPr/>
        </p:nvSpPr>
        <p:spPr>
          <a:xfrm>
            <a:off x="437881" y="3462788"/>
            <a:ext cx="2069839" cy="369332"/>
          </a:xfrm>
          <a:prstGeom prst="rect">
            <a:avLst/>
          </a:prstGeom>
          <a:noFill/>
        </p:spPr>
        <p:txBody>
          <a:bodyPr wrap="square" rtlCol="0">
            <a:spAutoFit/>
          </a:bodyPr>
          <a:lstStyle/>
          <a:p>
            <a:pPr algn="r"/>
            <a:r>
              <a:rPr lang="gl-ES" dirty="0"/>
              <a:t>Xeado de castañas</a:t>
            </a:r>
          </a:p>
        </p:txBody>
      </p:sp>
      <p:sp>
        <p:nvSpPr>
          <p:cNvPr id="9" name="CuadroTexto 8"/>
          <p:cNvSpPr txBox="1"/>
          <p:nvPr/>
        </p:nvSpPr>
        <p:spPr>
          <a:xfrm>
            <a:off x="7031243" y="3755706"/>
            <a:ext cx="2743200" cy="369332"/>
          </a:xfrm>
          <a:prstGeom prst="rect">
            <a:avLst/>
          </a:prstGeom>
          <a:noFill/>
        </p:spPr>
        <p:txBody>
          <a:bodyPr wrap="square" rtlCol="0">
            <a:spAutoFit/>
          </a:bodyPr>
          <a:lstStyle/>
          <a:p>
            <a:r>
              <a:rPr lang="gl-ES" dirty="0"/>
              <a:t>Flan de castañas</a:t>
            </a:r>
          </a:p>
        </p:txBody>
      </p:sp>
      <p:sp>
        <p:nvSpPr>
          <p:cNvPr id="10" name="CuadroTexto 9"/>
          <p:cNvSpPr txBox="1"/>
          <p:nvPr/>
        </p:nvSpPr>
        <p:spPr>
          <a:xfrm>
            <a:off x="1303235" y="5756862"/>
            <a:ext cx="1854559" cy="646331"/>
          </a:xfrm>
          <a:prstGeom prst="rect">
            <a:avLst/>
          </a:prstGeom>
          <a:noFill/>
        </p:spPr>
        <p:txBody>
          <a:bodyPr wrap="square" rtlCol="0">
            <a:spAutoFit/>
          </a:bodyPr>
          <a:lstStyle/>
          <a:p>
            <a:pPr algn="r"/>
            <a:r>
              <a:rPr lang="gl-ES" dirty="0"/>
              <a:t>Toro de castañas e chocolate</a:t>
            </a:r>
          </a:p>
        </p:txBody>
      </p:sp>
      <p:sp>
        <p:nvSpPr>
          <p:cNvPr id="3" name="CuadroTexto 2"/>
          <p:cNvSpPr txBox="1"/>
          <p:nvPr/>
        </p:nvSpPr>
        <p:spPr>
          <a:xfrm>
            <a:off x="6844499" y="5834142"/>
            <a:ext cx="1468192" cy="646331"/>
          </a:xfrm>
          <a:prstGeom prst="rect">
            <a:avLst/>
          </a:prstGeom>
          <a:noFill/>
        </p:spPr>
        <p:txBody>
          <a:bodyPr wrap="square" rtlCol="0">
            <a:spAutoFit/>
          </a:bodyPr>
          <a:lstStyle/>
          <a:p>
            <a:pPr algn="r"/>
            <a:r>
              <a:rPr lang="gl-ES" dirty="0"/>
              <a:t>Toro xeado de castañas</a:t>
            </a:r>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5799" y="4484197"/>
            <a:ext cx="3026537" cy="2184151"/>
          </a:xfrm>
          <a:prstGeom prst="rect">
            <a:avLst/>
          </a:prstGeom>
        </p:spPr>
      </p:pic>
    </p:spTree>
    <p:extLst>
      <p:ext uri="{BB962C8B-B14F-4D97-AF65-F5344CB8AC3E}">
        <p14:creationId xmlns:p14="http://schemas.microsoft.com/office/powerpoint/2010/main" val="80546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513" y="399245"/>
            <a:ext cx="2215216" cy="379029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1574" y="4075091"/>
            <a:ext cx="2698155" cy="2698155"/>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02" y="4410247"/>
            <a:ext cx="2027841" cy="2027841"/>
          </a:xfrm>
          <a:prstGeom prst="rect">
            <a:avLst/>
          </a:prstGeom>
        </p:spPr>
      </p:pic>
      <p:sp>
        <p:nvSpPr>
          <p:cNvPr id="6" name="CuadroTexto 5"/>
          <p:cNvSpPr txBox="1"/>
          <p:nvPr/>
        </p:nvSpPr>
        <p:spPr>
          <a:xfrm>
            <a:off x="566671" y="399245"/>
            <a:ext cx="5422005" cy="830997"/>
          </a:xfrm>
          <a:prstGeom prst="rect">
            <a:avLst/>
          </a:prstGeom>
          <a:noFill/>
        </p:spPr>
        <p:txBody>
          <a:bodyPr wrap="square" rtlCol="0">
            <a:spAutoFit/>
          </a:bodyPr>
          <a:lstStyle/>
          <a:p>
            <a:r>
              <a:rPr lang="gl-ES" sz="2400" dirty="0"/>
              <a:t>E serve de reclamo en produtos aos que lle ofrece un carácter </a:t>
            </a:r>
            <a:r>
              <a:rPr lang="gl-ES" sz="2400" dirty="0" err="1"/>
              <a:t>diferenciador</a:t>
            </a:r>
            <a:r>
              <a:rPr lang="gl-ES" sz="2400" dirty="0"/>
              <a:t>.</a:t>
            </a: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611" y="0"/>
            <a:ext cx="3062697" cy="6858000"/>
          </a:xfrm>
          <a:prstGeom prst="rect">
            <a:avLst/>
          </a:prstGeom>
        </p:spPr>
      </p:pic>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l="4981" t="8587" r="6168" b="5044"/>
          <a:stretch/>
        </p:blipFill>
        <p:spPr>
          <a:xfrm>
            <a:off x="669702" y="1482365"/>
            <a:ext cx="2756079" cy="2781837"/>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176" y="3829553"/>
            <a:ext cx="2789142" cy="2830524"/>
          </a:xfrm>
          <a:prstGeom prst="rect">
            <a:avLst/>
          </a:prstGeom>
        </p:spPr>
      </p:pic>
    </p:spTree>
    <p:extLst>
      <p:ext uri="{BB962C8B-B14F-4D97-AF65-F5344CB8AC3E}">
        <p14:creationId xmlns:p14="http://schemas.microsoft.com/office/powerpoint/2010/main" val="302422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5801"/>
          <a:stretch/>
        </p:blipFill>
        <p:spPr>
          <a:xfrm>
            <a:off x="1479289" y="236581"/>
            <a:ext cx="9310695" cy="5425607"/>
          </a:xfrm>
          <a:prstGeom prst="rect">
            <a:avLst/>
          </a:prstGeom>
        </p:spPr>
      </p:pic>
      <p:sp>
        <p:nvSpPr>
          <p:cNvPr id="4" name="Rectángulo 3"/>
          <p:cNvSpPr/>
          <p:nvPr/>
        </p:nvSpPr>
        <p:spPr>
          <a:xfrm>
            <a:off x="412123" y="5797519"/>
            <a:ext cx="11281893" cy="954107"/>
          </a:xfrm>
          <a:prstGeom prst="rect">
            <a:avLst/>
          </a:prstGeom>
        </p:spPr>
        <p:txBody>
          <a:bodyPr wrap="square">
            <a:spAutoFit/>
          </a:bodyPr>
          <a:lstStyle/>
          <a:p>
            <a:pPr algn="ctr"/>
            <a:r>
              <a:rPr lang="pt-BR" sz="2800" b="1" dirty="0"/>
              <a:t>polo </a:t>
            </a:r>
            <a:r>
              <a:rPr lang="pt-BR" sz="2800" b="1" dirty="0" err="1"/>
              <a:t>aquel</a:t>
            </a:r>
            <a:r>
              <a:rPr lang="pt-BR" sz="2800" b="1" dirty="0"/>
              <a:t> de dar unha volta, e gozar do derradeiro </a:t>
            </a:r>
            <a:r>
              <a:rPr lang="pt-BR" sz="2800" b="1" dirty="0" err="1"/>
              <a:t>bo</a:t>
            </a:r>
            <a:r>
              <a:rPr lang="pt-BR" sz="2800" b="1" dirty="0"/>
              <a:t> tempo,</a:t>
            </a:r>
          </a:p>
          <a:p>
            <a:pPr algn="ctr"/>
            <a:r>
              <a:rPr lang="pt-BR" sz="2800" b="1" dirty="0"/>
              <a:t>antes de </a:t>
            </a:r>
            <a:r>
              <a:rPr lang="pt-BR" sz="2800" b="1" dirty="0" err="1"/>
              <a:t>terse</a:t>
            </a:r>
            <a:r>
              <a:rPr lang="pt-BR" sz="2800" b="1" dirty="0"/>
              <a:t> que </a:t>
            </a:r>
            <a:r>
              <a:rPr lang="pt-BR" sz="2800" b="1" dirty="0" err="1"/>
              <a:t>recoller</a:t>
            </a:r>
            <a:r>
              <a:rPr lang="pt-BR" sz="2800" b="1" dirty="0"/>
              <a:t> para botar a </a:t>
            </a:r>
            <a:r>
              <a:rPr lang="pt-BR" sz="2800" b="1" dirty="0" err="1"/>
              <a:t>durmir</a:t>
            </a:r>
            <a:r>
              <a:rPr lang="pt-BR" sz="2800" b="1" dirty="0"/>
              <a:t> o inverno. </a:t>
            </a:r>
          </a:p>
        </p:txBody>
      </p:sp>
    </p:spTree>
    <p:extLst>
      <p:ext uri="{BB962C8B-B14F-4D97-AF65-F5344CB8AC3E}">
        <p14:creationId xmlns:p14="http://schemas.microsoft.com/office/powerpoint/2010/main" val="128565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8010" r="10251"/>
          <a:stretch/>
        </p:blipFill>
        <p:spPr>
          <a:xfrm>
            <a:off x="7676868" y="257577"/>
            <a:ext cx="4237150" cy="388781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32" y="1300766"/>
            <a:ext cx="3251737" cy="2606809"/>
          </a:xfrm>
          <a:prstGeom prst="rect">
            <a:avLst/>
          </a:prstGeom>
        </p:spPr>
      </p:pic>
      <p:sp>
        <p:nvSpPr>
          <p:cNvPr id="4" name="CuadroTexto 3"/>
          <p:cNvSpPr txBox="1"/>
          <p:nvPr/>
        </p:nvSpPr>
        <p:spPr>
          <a:xfrm>
            <a:off x="746975" y="257577"/>
            <a:ext cx="7263684" cy="830997"/>
          </a:xfrm>
          <a:prstGeom prst="rect">
            <a:avLst/>
          </a:prstGeom>
          <a:noFill/>
        </p:spPr>
        <p:txBody>
          <a:bodyPr wrap="square" rtlCol="0">
            <a:spAutoFit/>
          </a:bodyPr>
          <a:lstStyle/>
          <a:p>
            <a:r>
              <a:rPr lang="gl-ES" sz="2400" dirty="0"/>
              <a:t>E non so se innova na preparación de alimentos con castañas, tamén se innova nos aparellos para preparalas.</a:t>
            </a:r>
          </a:p>
        </p:txBody>
      </p:sp>
      <p:sp>
        <p:nvSpPr>
          <p:cNvPr id="5" name="CuadroTexto 4"/>
          <p:cNvSpPr txBox="1"/>
          <p:nvPr/>
        </p:nvSpPr>
        <p:spPr>
          <a:xfrm>
            <a:off x="5510638" y="1284859"/>
            <a:ext cx="2976539" cy="369332"/>
          </a:xfrm>
          <a:prstGeom prst="rect">
            <a:avLst/>
          </a:prstGeom>
          <a:noFill/>
        </p:spPr>
        <p:txBody>
          <a:bodyPr wrap="square" rtlCol="0">
            <a:spAutoFit/>
          </a:bodyPr>
          <a:lstStyle/>
          <a:p>
            <a:pPr algn="r"/>
            <a:r>
              <a:rPr lang="gl-ES" dirty="0"/>
              <a:t>Asador de castañas eléctrico</a:t>
            </a:r>
          </a:p>
        </p:txBody>
      </p:sp>
      <p:sp>
        <p:nvSpPr>
          <p:cNvPr id="6" name="CuadroTexto 5"/>
          <p:cNvSpPr txBox="1"/>
          <p:nvPr/>
        </p:nvSpPr>
        <p:spPr>
          <a:xfrm>
            <a:off x="319736" y="3907575"/>
            <a:ext cx="3168203" cy="923330"/>
          </a:xfrm>
          <a:prstGeom prst="rect">
            <a:avLst/>
          </a:prstGeom>
          <a:noFill/>
        </p:spPr>
        <p:txBody>
          <a:bodyPr wrap="square" rtlCol="0">
            <a:spAutoFit/>
          </a:bodyPr>
          <a:lstStyle/>
          <a:p>
            <a:r>
              <a:rPr lang="gl-ES" dirty="0"/>
              <a:t>Tesoira de varios usos que incorpora diante un cortador “picador” de castañas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735" y="2376948"/>
            <a:ext cx="2044152" cy="434926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1828">
            <a:off x="6554373" y="4274347"/>
            <a:ext cx="2244988" cy="1933683"/>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0022" y="4551577"/>
            <a:ext cx="2423996" cy="1926495"/>
          </a:xfrm>
          <a:prstGeom prst="rect">
            <a:avLst/>
          </a:prstGeom>
        </p:spPr>
      </p:pic>
      <p:sp>
        <p:nvSpPr>
          <p:cNvPr id="10" name="CuadroTexto 9"/>
          <p:cNvSpPr txBox="1"/>
          <p:nvPr/>
        </p:nvSpPr>
        <p:spPr>
          <a:xfrm>
            <a:off x="960873" y="6283432"/>
            <a:ext cx="2625054" cy="369332"/>
          </a:xfrm>
          <a:prstGeom prst="rect">
            <a:avLst/>
          </a:prstGeom>
          <a:noFill/>
        </p:spPr>
        <p:txBody>
          <a:bodyPr wrap="square" rtlCol="0">
            <a:spAutoFit/>
          </a:bodyPr>
          <a:lstStyle/>
          <a:p>
            <a:pPr algn="r"/>
            <a:r>
              <a:rPr lang="gl-ES" dirty="0"/>
              <a:t>Cortador de castañas</a:t>
            </a:r>
          </a:p>
        </p:txBody>
      </p:sp>
      <p:sp>
        <p:nvSpPr>
          <p:cNvPr id="11" name="CuadroTexto 10"/>
          <p:cNvSpPr txBox="1"/>
          <p:nvPr/>
        </p:nvSpPr>
        <p:spPr>
          <a:xfrm>
            <a:off x="6375042" y="5899763"/>
            <a:ext cx="2923505" cy="369332"/>
          </a:xfrm>
          <a:prstGeom prst="rect">
            <a:avLst/>
          </a:prstGeom>
          <a:noFill/>
        </p:spPr>
        <p:txBody>
          <a:bodyPr wrap="square" rtlCol="0">
            <a:spAutoFit/>
          </a:bodyPr>
          <a:lstStyle/>
          <a:p>
            <a:pPr algn="r"/>
            <a:r>
              <a:rPr lang="gl-ES" dirty="0"/>
              <a:t>Peladores de castañas</a:t>
            </a:r>
          </a:p>
        </p:txBody>
      </p:sp>
    </p:spTree>
    <p:extLst>
      <p:ext uri="{BB962C8B-B14F-4D97-AF65-F5344CB8AC3E}">
        <p14:creationId xmlns:p14="http://schemas.microsoft.com/office/powerpoint/2010/main" val="1502190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6061" y="909762"/>
            <a:ext cx="4636395" cy="1015663"/>
          </a:xfrm>
          <a:prstGeom prst="rect">
            <a:avLst/>
          </a:prstGeom>
          <a:noFill/>
        </p:spPr>
        <p:txBody>
          <a:bodyPr wrap="square" rtlCol="0">
            <a:spAutoFit/>
          </a:bodyPr>
          <a:lstStyle/>
          <a:p>
            <a:pPr algn="ctr"/>
            <a:r>
              <a:rPr lang="gl-ES" sz="6000" b="1" dirty="0"/>
              <a:t>as castañas</a:t>
            </a:r>
          </a:p>
        </p:txBody>
      </p:sp>
      <p:sp>
        <p:nvSpPr>
          <p:cNvPr id="3" name="CuadroTexto 2"/>
          <p:cNvSpPr txBox="1"/>
          <p:nvPr/>
        </p:nvSpPr>
        <p:spPr>
          <a:xfrm>
            <a:off x="450764" y="2097490"/>
            <a:ext cx="4713664" cy="3416320"/>
          </a:xfrm>
          <a:prstGeom prst="rect">
            <a:avLst/>
          </a:prstGeom>
          <a:noFill/>
        </p:spPr>
        <p:txBody>
          <a:bodyPr wrap="square" rtlCol="0">
            <a:spAutoFit/>
          </a:bodyPr>
          <a:lstStyle/>
          <a:p>
            <a:r>
              <a:rPr lang="gl-ES" sz="2400" dirty="0"/>
              <a:t>As castañas son os froitos dos castiñeiros. </a:t>
            </a:r>
          </a:p>
          <a:p>
            <a:r>
              <a:rPr lang="pt-BR" sz="2400" dirty="0" err="1"/>
              <a:t>Son</a:t>
            </a:r>
            <a:r>
              <a:rPr lang="pt-BR" sz="2400" dirty="0"/>
              <a:t> </a:t>
            </a:r>
            <a:r>
              <a:rPr lang="pt-BR" sz="2400" dirty="0" err="1"/>
              <a:t>froitos</a:t>
            </a:r>
            <a:r>
              <a:rPr lang="pt-BR" sz="2400" dirty="0"/>
              <a:t> secos de forma ovoide, se </a:t>
            </a:r>
            <a:r>
              <a:rPr lang="pt-BR" sz="2400" dirty="0" err="1"/>
              <a:t>son</a:t>
            </a:r>
            <a:r>
              <a:rPr lang="pt-BR" sz="2400" dirty="0"/>
              <a:t> </a:t>
            </a:r>
            <a:r>
              <a:rPr lang="pt-BR" sz="2400" dirty="0" err="1"/>
              <a:t>solitarios</a:t>
            </a:r>
            <a:r>
              <a:rPr lang="pt-BR" sz="2400" dirty="0"/>
              <a:t>, plano-convexos ou, se é o do </a:t>
            </a:r>
            <a:r>
              <a:rPr lang="pt-BR" sz="2400" dirty="0" err="1"/>
              <a:t>medio</a:t>
            </a:r>
            <a:r>
              <a:rPr lang="pt-BR" sz="2400" dirty="0"/>
              <a:t> de </a:t>
            </a:r>
            <a:r>
              <a:rPr lang="pt-BR" sz="2400" dirty="0" err="1"/>
              <a:t>tres</a:t>
            </a:r>
            <a:r>
              <a:rPr lang="pt-BR" sz="2400" dirty="0"/>
              <a:t>, </a:t>
            </a:r>
            <a:r>
              <a:rPr lang="pt-BR" sz="2400" dirty="0" err="1"/>
              <a:t>con</a:t>
            </a:r>
            <a:r>
              <a:rPr lang="pt-BR" sz="2400" dirty="0"/>
              <a:t> </a:t>
            </a:r>
            <a:r>
              <a:rPr lang="pt-BR" sz="2400" dirty="0" err="1"/>
              <a:t>dúas</a:t>
            </a:r>
            <a:r>
              <a:rPr lang="pt-BR" sz="2400" dirty="0"/>
              <a:t> caras planas; </a:t>
            </a:r>
            <a:r>
              <a:rPr lang="pt-BR" sz="2400" dirty="0" err="1"/>
              <a:t>co</a:t>
            </a:r>
            <a:r>
              <a:rPr lang="pt-BR" sz="2400" dirty="0"/>
              <a:t> pistilo coroando a parte aguda e unha ampla cicatriz na base, na zona </a:t>
            </a:r>
            <a:r>
              <a:rPr lang="pt-BR" sz="2400" dirty="0" err="1"/>
              <a:t>pola</a:t>
            </a:r>
            <a:r>
              <a:rPr lang="pt-BR" sz="2400" dirty="0"/>
              <a:t> que se fixa no </a:t>
            </a:r>
            <a:r>
              <a:rPr lang="pt-BR" sz="2400" dirty="0" err="1"/>
              <a:t>ourizo</a:t>
            </a:r>
            <a:r>
              <a:rPr lang="pt-BR" sz="2400" dirty="0"/>
              <a:t>; </a:t>
            </a:r>
          </a:p>
        </p:txBody>
      </p:sp>
      <p:pic>
        <p:nvPicPr>
          <p:cNvPr id="4" name="Imagen 3"/>
          <p:cNvPicPr>
            <a:picLocks noChangeAspect="1"/>
          </p:cNvPicPr>
          <p:nvPr/>
        </p:nvPicPr>
        <p:blipFill>
          <a:blip r:embed="rId2"/>
          <a:stretch>
            <a:fillRect/>
          </a:stretch>
        </p:blipFill>
        <p:spPr>
          <a:xfrm>
            <a:off x="5981092" y="566670"/>
            <a:ext cx="5815955" cy="5851723"/>
          </a:xfrm>
          <a:prstGeom prst="rect">
            <a:avLst/>
          </a:prstGeom>
        </p:spPr>
      </p:pic>
    </p:spTree>
    <p:extLst>
      <p:ext uri="{BB962C8B-B14F-4D97-AF65-F5344CB8AC3E}">
        <p14:creationId xmlns:p14="http://schemas.microsoft.com/office/powerpoint/2010/main" val="1675991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56977" y="5902577"/>
            <a:ext cx="4520484" cy="646331"/>
          </a:xfrm>
          <a:prstGeom prst="rect">
            <a:avLst/>
          </a:prstGeom>
          <a:noFill/>
        </p:spPr>
        <p:txBody>
          <a:bodyPr wrap="square" rtlCol="0">
            <a:spAutoFit/>
          </a:bodyPr>
          <a:lstStyle/>
          <a:p>
            <a:r>
              <a:rPr lang="gl-ES" dirty="0"/>
              <a:t>Semente de castaña partida deixando ver o xerme da nova planta.</a:t>
            </a:r>
          </a:p>
        </p:txBody>
      </p:sp>
      <p:sp>
        <p:nvSpPr>
          <p:cNvPr id="6" name="Rectángulo 5"/>
          <p:cNvSpPr/>
          <p:nvPr/>
        </p:nvSpPr>
        <p:spPr>
          <a:xfrm>
            <a:off x="392964" y="435018"/>
            <a:ext cx="5235104" cy="1569660"/>
          </a:xfrm>
          <a:prstGeom prst="rect">
            <a:avLst/>
          </a:prstGeom>
        </p:spPr>
        <p:txBody>
          <a:bodyPr wrap="square">
            <a:spAutoFit/>
          </a:bodyPr>
          <a:lstStyle/>
          <a:p>
            <a:r>
              <a:rPr lang="pt-BR" sz="2400" dirty="0"/>
              <a:t>Na realidade os </a:t>
            </a:r>
            <a:r>
              <a:rPr lang="pt-BR" sz="2400" dirty="0" err="1"/>
              <a:t>froitos</a:t>
            </a:r>
            <a:r>
              <a:rPr lang="pt-BR" sz="2400" dirty="0"/>
              <a:t> </a:t>
            </a:r>
            <a:r>
              <a:rPr lang="pt-BR" sz="2400" dirty="0" err="1"/>
              <a:t>son</a:t>
            </a:r>
            <a:r>
              <a:rPr lang="pt-BR" sz="2400" dirty="0"/>
              <a:t> a </a:t>
            </a:r>
            <a:r>
              <a:rPr lang="pt-BR" sz="2400" dirty="0" err="1"/>
              <a:t>cuberta</a:t>
            </a:r>
            <a:r>
              <a:rPr lang="pt-BR" sz="2400" dirty="0"/>
              <a:t> fina, </a:t>
            </a:r>
            <a:r>
              <a:rPr lang="pt-BR" sz="2400" dirty="0" err="1"/>
              <a:t>coirenta</a:t>
            </a:r>
            <a:r>
              <a:rPr lang="pt-BR" sz="2400" dirty="0"/>
              <a:t> e peluda polo interior, que </a:t>
            </a:r>
            <a:r>
              <a:rPr lang="pt-BR" sz="2400" dirty="0" err="1"/>
              <a:t>acolle</a:t>
            </a:r>
            <a:r>
              <a:rPr lang="pt-BR" sz="2400" dirty="0"/>
              <a:t> a semente, a parte </a:t>
            </a:r>
            <a:r>
              <a:rPr lang="pt-BR" sz="2400" dirty="0" err="1"/>
              <a:t>comestible</a:t>
            </a:r>
            <a:r>
              <a:rPr lang="pt-BR" sz="2400" dirty="0"/>
              <a:t>, </a:t>
            </a:r>
            <a:r>
              <a:rPr lang="pt-BR" sz="2400" dirty="0" err="1"/>
              <a:t>cuberta</a:t>
            </a:r>
            <a:r>
              <a:rPr lang="pt-BR" sz="2400" dirty="0"/>
              <a:t> por una membrana. </a:t>
            </a:r>
            <a:endParaRPr lang="gl-ES" sz="2400" dirty="0"/>
          </a:p>
        </p:txBody>
      </p:sp>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86020" y="2131226"/>
            <a:ext cx="4642048" cy="4417682"/>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157" y="703391"/>
            <a:ext cx="4627192" cy="5057041"/>
          </a:xfrm>
          <a:prstGeom prst="rect">
            <a:avLst/>
          </a:prstGeom>
        </p:spPr>
      </p:pic>
    </p:spTree>
    <p:extLst>
      <p:ext uri="{BB962C8B-B14F-4D97-AF65-F5344CB8AC3E}">
        <p14:creationId xmlns:p14="http://schemas.microsoft.com/office/powerpoint/2010/main" val="1534465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0710" y="233847"/>
            <a:ext cx="6693145" cy="1200329"/>
          </a:xfrm>
          <a:prstGeom prst="rect">
            <a:avLst/>
          </a:prstGeom>
        </p:spPr>
        <p:txBody>
          <a:bodyPr wrap="square">
            <a:spAutoFit/>
          </a:bodyPr>
          <a:lstStyle/>
          <a:p>
            <a:r>
              <a:rPr lang="pt-BR" sz="2400" dirty="0" err="1"/>
              <a:t>Desenvólvense</a:t>
            </a:r>
            <a:r>
              <a:rPr lang="pt-BR" sz="2400" dirty="0"/>
              <a:t> dentro </a:t>
            </a:r>
            <a:r>
              <a:rPr lang="pt-BR" sz="2400" dirty="0" err="1"/>
              <a:t>dunha</a:t>
            </a:r>
            <a:r>
              <a:rPr lang="pt-BR" sz="2400" dirty="0"/>
              <a:t> cúpula </a:t>
            </a:r>
            <a:r>
              <a:rPr lang="pt-BR" sz="2400" dirty="0" err="1"/>
              <a:t>protectora</a:t>
            </a:r>
            <a:r>
              <a:rPr lang="pt-BR" sz="2400" dirty="0"/>
              <a:t> </a:t>
            </a:r>
            <a:r>
              <a:rPr lang="pt-BR" sz="2400" dirty="0" err="1"/>
              <a:t>cuberta</a:t>
            </a:r>
            <a:r>
              <a:rPr lang="pt-BR" sz="2400" dirty="0"/>
              <a:t> de </a:t>
            </a:r>
            <a:r>
              <a:rPr lang="pt-BR" sz="2400" dirty="0" err="1"/>
              <a:t>espiñas</a:t>
            </a:r>
            <a:r>
              <a:rPr lang="pt-BR" sz="2400" dirty="0"/>
              <a:t>, o </a:t>
            </a:r>
            <a:r>
              <a:rPr lang="pt-BR" sz="2400" dirty="0" err="1"/>
              <a:t>ourizo</a:t>
            </a:r>
            <a:r>
              <a:rPr lang="pt-BR" sz="2400" dirty="0"/>
              <a:t>, que se abre para </a:t>
            </a:r>
            <a:r>
              <a:rPr lang="pt-BR" sz="2400" dirty="0" err="1"/>
              <a:t>deixalas</a:t>
            </a:r>
            <a:r>
              <a:rPr lang="pt-BR" sz="2400" dirty="0"/>
              <a:t> </a:t>
            </a:r>
            <a:r>
              <a:rPr lang="pt-BR" sz="2400" dirty="0" err="1"/>
              <a:t>caer</a:t>
            </a:r>
            <a:r>
              <a:rPr lang="pt-BR" sz="2400" dirty="0"/>
              <a:t>, ou cai </a:t>
            </a:r>
            <a:r>
              <a:rPr lang="pt-BR" sz="2400" dirty="0" err="1"/>
              <a:t>con</a:t>
            </a:r>
            <a:r>
              <a:rPr lang="pt-BR" sz="2400" dirty="0"/>
              <a:t> elas, </a:t>
            </a:r>
            <a:r>
              <a:rPr lang="pt-BR" sz="2400" dirty="0" err="1"/>
              <a:t>cando</a:t>
            </a:r>
            <a:r>
              <a:rPr lang="pt-BR" sz="2400" dirty="0"/>
              <a:t> </a:t>
            </a:r>
            <a:r>
              <a:rPr lang="pt-BR" sz="2400" dirty="0" err="1"/>
              <a:t>están</a:t>
            </a:r>
            <a:r>
              <a:rPr lang="pt-BR" sz="2400" dirty="0"/>
              <a:t> maduras.</a:t>
            </a:r>
          </a:p>
        </p:txBody>
      </p:sp>
      <p:pic>
        <p:nvPicPr>
          <p:cNvPr id="3" name="Imagen 2"/>
          <p:cNvPicPr>
            <a:picLocks noChangeAspect="1"/>
          </p:cNvPicPr>
          <p:nvPr/>
        </p:nvPicPr>
        <p:blipFill>
          <a:blip r:embed="rId2"/>
          <a:stretch>
            <a:fillRect/>
          </a:stretch>
        </p:blipFill>
        <p:spPr>
          <a:xfrm rot="5400000">
            <a:off x="1462485" y="672158"/>
            <a:ext cx="4519444" cy="6783297"/>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753" y="233847"/>
            <a:ext cx="4567261" cy="6089680"/>
          </a:xfrm>
          <a:prstGeom prst="rect">
            <a:avLst/>
          </a:prstGeom>
        </p:spPr>
      </p:pic>
    </p:spTree>
    <p:extLst>
      <p:ext uri="{BB962C8B-B14F-4D97-AF65-F5344CB8AC3E}">
        <p14:creationId xmlns:p14="http://schemas.microsoft.com/office/powerpoint/2010/main" val="68449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6215" y="631066"/>
            <a:ext cx="4958365" cy="5262979"/>
          </a:xfrm>
          <a:prstGeom prst="rect">
            <a:avLst/>
          </a:prstGeom>
          <a:noFill/>
        </p:spPr>
        <p:txBody>
          <a:bodyPr wrap="square" rtlCol="0">
            <a:spAutoFit/>
          </a:bodyPr>
          <a:lstStyle/>
          <a:p>
            <a:r>
              <a:rPr lang="gl-ES" sz="2400" dirty="0"/>
              <a:t>As castañas non son todas iguais. hainas de características diferentes e con maior ou mellor aproveitamento segundo o uso que se vaia facer delas, iso é o resultado de centos de anos de cultivo e selección. </a:t>
            </a:r>
          </a:p>
          <a:p>
            <a:r>
              <a:rPr lang="gl-ES" sz="2400" dirty="0"/>
              <a:t>As variedades de castañas obtéñense por selección tendo en conta segundo os casos:  a forma e o tamaño, a época de maduración, a cantidade de azucre, o sabor,... So na Galiza coñécense varias ducias delas: antigas (</a:t>
            </a:r>
            <a:r>
              <a:rPr lang="gl-ES" sz="2400" dirty="0" err="1"/>
              <a:t>bermellá</a:t>
            </a:r>
            <a:r>
              <a:rPr lang="gl-ES" sz="2400" dirty="0"/>
              <a:t>, branca, </a:t>
            </a:r>
            <a:r>
              <a:rPr lang="gl-ES" sz="2400" dirty="0" err="1"/>
              <a:t>negrá</a:t>
            </a:r>
            <a:r>
              <a:rPr lang="gl-ES" sz="2400" dirty="0"/>
              <a:t>, oleira, ourensá, pelada, trigá,...) e actuais.</a:t>
            </a:r>
          </a:p>
        </p:txBody>
      </p:sp>
      <p:pic>
        <p:nvPicPr>
          <p:cNvPr id="3" name="Imagen 2"/>
          <p:cNvPicPr>
            <a:picLocks noChangeAspect="1"/>
          </p:cNvPicPr>
          <p:nvPr/>
        </p:nvPicPr>
        <p:blipFill>
          <a:blip r:embed="rId2"/>
          <a:stretch>
            <a:fillRect/>
          </a:stretch>
        </p:blipFill>
        <p:spPr>
          <a:xfrm>
            <a:off x="5495347" y="788289"/>
            <a:ext cx="6273387" cy="5457966"/>
          </a:xfrm>
          <a:prstGeom prst="rect">
            <a:avLst/>
          </a:prstGeom>
        </p:spPr>
      </p:pic>
    </p:spTree>
    <p:extLst>
      <p:ext uri="{BB962C8B-B14F-4D97-AF65-F5344CB8AC3E}">
        <p14:creationId xmlns:p14="http://schemas.microsoft.com/office/powerpoint/2010/main" val="3051305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3791" y="270456"/>
            <a:ext cx="5112914" cy="1200329"/>
          </a:xfrm>
          <a:prstGeom prst="rect">
            <a:avLst/>
          </a:prstGeom>
          <a:noFill/>
        </p:spPr>
        <p:txBody>
          <a:bodyPr wrap="square" rtlCol="0">
            <a:spAutoFit/>
          </a:bodyPr>
          <a:lstStyle/>
          <a:p>
            <a:r>
              <a:rPr lang="gl-ES" sz="2400" dirty="0"/>
              <a:t>E entre as variedades actuais teñen especial preferencia as das imaxes, con descrición oficialmente recoñecida.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343" y="1482924"/>
            <a:ext cx="3673356" cy="520121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927" y="270456"/>
            <a:ext cx="5754968" cy="6349285"/>
          </a:xfrm>
          <a:prstGeom prst="rect">
            <a:avLst/>
          </a:prstGeom>
        </p:spPr>
      </p:pic>
    </p:spTree>
    <p:extLst>
      <p:ext uri="{BB962C8B-B14F-4D97-AF65-F5344CB8AC3E}">
        <p14:creationId xmlns:p14="http://schemas.microsoft.com/office/powerpoint/2010/main" val="3083354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5185" y="1875469"/>
            <a:ext cx="3867954" cy="4524315"/>
          </a:xfrm>
          <a:prstGeom prst="rect">
            <a:avLst/>
          </a:prstGeom>
        </p:spPr>
        <p:txBody>
          <a:bodyPr wrap="square">
            <a:spAutoFit/>
          </a:bodyPr>
          <a:lstStyle/>
          <a:p>
            <a:r>
              <a:rPr lang="pt-BR" sz="2400" dirty="0"/>
              <a:t>O </a:t>
            </a:r>
            <a:r>
              <a:rPr lang="pt-BR" sz="2400" dirty="0" err="1"/>
              <a:t>castiñeiro</a:t>
            </a:r>
            <a:r>
              <a:rPr lang="pt-BR" sz="2400" dirty="0"/>
              <a:t> é unha </a:t>
            </a:r>
            <a:r>
              <a:rPr lang="pt-BR" sz="2400" dirty="0" err="1"/>
              <a:t>árbore</a:t>
            </a:r>
            <a:r>
              <a:rPr lang="pt-BR" sz="2400" dirty="0"/>
              <a:t> de </a:t>
            </a:r>
            <a:r>
              <a:rPr lang="pt-BR" sz="2400" dirty="0" err="1"/>
              <a:t>bo</a:t>
            </a:r>
            <a:r>
              <a:rPr lang="pt-BR" sz="2400" dirty="0"/>
              <a:t> porte, pode </a:t>
            </a:r>
            <a:r>
              <a:rPr lang="pt-BR" sz="2400" dirty="0" err="1"/>
              <a:t>acadar</a:t>
            </a:r>
            <a:r>
              <a:rPr lang="pt-BR" sz="2400" dirty="0"/>
              <a:t> os 30 m de altura, e moi </a:t>
            </a:r>
            <a:r>
              <a:rPr lang="pt-BR" sz="2400" dirty="0" err="1"/>
              <a:t>lonxeva</a:t>
            </a:r>
            <a:r>
              <a:rPr lang="pt-BR" sz="2400" dirty="0"/>
              <a:t>, até 1.000 anos, que se desenvolve </a:t>
            </a:r>
            <a:r>
              <a:rPr lang="pt-BR" sz="2400" dirty="0" err="1"/>
              <a:t>ben</a:t>
            </a:r>
            <a:r>
              <a:rPr lang="pt-BR" sz="2400" dirty="0"/>
              <a:t> </a:t>
            </a:r>
            <a:r>
              <a:rPr lang="pt-BR" sz="2400" dirty="0" err="1"/>
              <a:t>en</a:t>
            </a:r>
            <a:r>
              <a:rPr lang="pt-BR" sz="2400" dirty="0"/>
              <a:t> zonas de clima temperado, fresco e </a:t>
            </a:r>
            <a:r>
              <a:rPr lang="pt-BR" sz="2400" dirty="0" err="1"/>
              <a:t>con</a:t>
            </a:r>
            <a:r>
              <a:rPr lang="pt-BR" sz="2400" dirty="0"/>
              <a:t> humidade repartida ao longo do ano; </a:t>
            </a:r>
            <a:r>
              <a:rPr lang="pt-BR" sz="2400" dirty="0" err="1"/>
              <a:t>en</a:t>
            </a:r>
            <a:r>
              <a:rPr lang="pt-BR" sz="2400" dirty="0"/>
              <a:t> </a:t>
            </a:r>
            <a:r>
              <a:rPr lang="pt-BR" sz="2400" dirty="0" err="1"/>
              <a:t>terreos</a:t>
            </a:r>
            <a:r>
              <a:rPr lang="pt-BR" sz="2400" dirty="0"/>
              <a:t> lixeiros, </a:t>
            </a:r>
            <a:r>
              <a:rPr lang="pt-BR" sz="2400" dirty="0" err="1"/>
              <a:t>fondos</a:t>
            </a:r>
            <a:r>
              <a:rPr lang="pt-BR" sz="2400" dirty="0"/>
              <a:t> e </a:t>
            </a:r>
            <a:r>
              <a:rPr lang="pt-BR" sz="2400" dirty="0" err="1"/>
              <a:t>sen</a:t>
            </a:r>
            <a:r>
              <a:rPr lang="pt-BR" sz="2400" dirty="0"/>
              <a:t> cal, </a:t>
            </a:r>
            <a:r>
              <a:rPr lang="pt-BR" sz="2400" dirty="0" err="1"/>
              <a:t>ben</a:t>
            </a:r>
            <a:r>
              <a:rPr lang="pt-BR" sz="2400" dirty="0"/>
              <a:t> drenados, </a:t>
            </a:r>
            <a:r>
              <a:rPr lang="pt-BR" sz="2400" dirty="0" err="1"/>
              <a:t>lixeiramente</a:t>
            </a:r>
            <a:r>
              <a:rPr lang="pt-BR" sz="2400" dirty="0"/>
              <a:t> </a:t>
            </a:r>
            <a:r>
              <a:rPr lang="pt-BR" sz="2400" dirty="0" err="1"/>
              <a:t>acedos</a:t>
            </a:r>
            <a:r>
              <a:rPr lang="pt-BR" sz="2400" dirty="0"/>
              <a:t> e </a:t>
            </a:r>
            <a:r>
              <a:rPr lang="pt-BR" sz="2400" dirty="0" err="1"/>
              <a:t>con</a:t>
            </a:r>
            <a:r>
              <a:rPr lang="pt-BR" sz="2400" dirty="0"/>
              <a:t> abundante </a:t>
            </a:r>
            <a:r>
              <a:rPr lang="pt-BR" sz="2400" dirty="0" err="1"/>
              <a:t>materia</a:t>
            </a:r>
            <a:r>
              <a:rPr lang="pt-BR" sz="2400" dirty="0"/>
              <a:t> </a:t>
            </a:r>
            <a:r>
              <a:rPr lang="pt-BR" sz="2400" dirty="0" err="1"/>
              <a:t>orgánica</a:t>
            </a:r>
            <a:endParaRPr lang="gl-ES" sz="2400" dirty="0"/>
          </a:p>
        </p:txBody>
      </p:sp>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518323" y="1027856"/>
            <a:ext cx="7315201" cy="5486401"/>
          </a:xfrm>
          <a:prstGeom prst="rect">
            <a:avLst/>
          </a:prstGeom>
        </p:spPr>
      </p:pic>
      <p:sp>
        <p:nvSpPr>
          <p:cNvPr id="5" name="CuadroTexto 4"/>
          <p:cNvSpPr txBox="1"/>
          <p:nvPr/>
        </p:nvSpPr>
        <p:spPr>
          <a:xfrm>
            <a:off x="258104" y="734096"/>
            <a:ext cx="4002116" cy="1015663"/>
          </a:xfrm>
          <a:prstGeom prst="rect">
            <a:avLst/>
          </a:prstGeom>
          <a:noFill/>
        </p:spPr>
        <p:txBody>
          <a:bodyPr wrap="square" rtlCol="0">
            <a:spAutoFit/>
          </a:bodyPr>
          <a:lstStyle/>
          <a:p>
            <a:r>
              <a:rPr lang="gl-ES" sz="6000" b="1" dirty="0"/>
              <a:t>O castiñeiro</a:t>
            </a:r>
          </a:p>
        </p:txBody>
      </p:sp>
    </p:spTree>
    <p:extLst>
      <p:ext uri="{BB962C8B-B14F-4D97-AF65-F5344CB8AC3E}">
        <p14:creationId xmlns:p14="http://schemas.microsoft.com/office/powerpoint/2010/main" val="1004020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7137" r="14538"/>
          <a:stretch/>
        </p:blipFill>
        <p:spPr>
          <a:xfrm>
            <a:off x="447359" y="1131054"/>
            <a:ext cx="5653825" cy="5413798"/>
          </a:xfrm>
          <a:prstGeom prst="rect">
            <a:avLst/>
          </a:prstGeom>
        </p:spPr>
      </p:pic>
      <p:sp>
        <p:nvSpPr>
          <p:cNvPr id="5" name="Rectángulo 4"/>
          <p:cNvSpPr/>
          <p:nvPr/>
        </p:nvSpPr>
        <p:spPr>
          <a:xfrm>
            <a:off x="309093" y="237432"/>
            <a:ext cx="5950040" cy="830997"/>
          </a:xfrm>
          <a:prstGeom prst="rect">
            <a:avLst/>
          </a:prstGeom>
        </p:spPr>
        <p:txBody>
          <a:bodyPr wrap="square">
            <a:spAutoFit/>
          </a:bodyPr>
          <a:lstStyle/>
          <a:p>
            <a:r>
              <a:rPr lang="pt-BR" sz="2400" dirty="0"/>
              <a:t>presenta diferente aspecto se medra </a:t>
            </a:r>
            <a:r>
              <a:rPr lang="pt-BR" sz="2400" dirty="0" err="1"/>
              <a:t>nun</a:t>
            </a:r>
            <a:r>
              <a:rPr lang="pt-BR" sz="2400" dirty="0"/>
              <a:t> </a:t>
            </a:r>
            <a:r>
              <a:rPr lang="pt-BR" sz="2400" dirty="0" err="1"/>
              <a:t>espazo</a:t>
            </a:r>
            <a:r>
              <a:rPr lang="pt-BR" sz="2400" dirty="0"/>
              <a:t> aberto, </a:t>
            </a:r>
            <a:r>
              <a:rPr lang="pt-BR" sz="2400" dirty="0" err="1"/>
              <a:t>nun</a:t>
            </a:r>
            <a:r>
              <a:rPr lang="pt-BR" sz="2400" dirty="0"/>
              <a:t> bosque, ou se é cultivado.</a:t>
            </a:r>
          </a:p>
        </p:txBody>
      </p:sp>
      <p:sp>
        <p:nvSpPr>
          <p:cNvPr id="6" name="CuadroTexto 5"/>
          <p:cNvSpPr txBox="1"/>
          <p:nvPr/>
        </p:nvSpPr>
        <p:spPr>
          <a:xfrm>
            <a:off x="6419755" y="6014431"/>
            <a:ext cx="3606084" cy="646331"/>
          </a:xfrm>
          <a:prstGeom prst="rect">
            <a:avLst/>
          </a:prstGeom>
          <a:noFill/>
        </p:spPr>
        <p:txBody>
          <a:bodyPr wrap="square" rtlCol="0">
            <a:spAutoFit/>
          </a:bodyPr>
          <a:lstStyle/>
          <a:p>
            <a:r>
              <a:rPr lang="gl-ES" dirty="0"/>
              <a:t>Forma típica dos castiñeiros que medran nun espazo aberto</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017" y="263610"/>
            <a:ext cx="4526712" cy="5634911"/>
          </a:xfrm>
          <a:prstGeom prst="rect">
            <a:avLst/>
          </a:prstGeom>
        </p:spPr>
      </p:pic>
    </p:spTree>
    <p:extLst>
      <p:ext uri="{BB962C8B-B14F-4D97-AF65-F5344CB8AC3E}">
        <p14:creationId xmlns:p14="http://schemas.microsoft.com/office/powerpoint/2010/main" val="40142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314287"/>
            <a:ext cx="6458021" cy="4305347"/>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265" y="314287"/>
            <a:ext cx="3733406" cy="5371808"/>
          </a:xfrm>
          <a:prstGeom prst="rect">
            <a:avLst/>
          </a:prstGeom>
        </p:spPr>
      </p:pic>
      <p:sp>
        <p:nvSpPr>
          <p:cNvPr id="4" name="Rectángulo 3"/>
          <p:cNvSpPr/>
          <p:nvPr/>
        </p:nvSpPr>
        <p:spPr>
          <a:xfrm>
            <a:off x="668258" y="5445377"/>
            <a:ext cx="6684137" cy="1200329"/>
          </a:xfrm>
          <a:prstGeom prst="rect">
            <a:avLst/>
          </a:prstGeom>
        </p:spPr>
        <p:txBody>
          <a:bodyPr wrap="square">
            <a:spAutoFit/>
          </a:bodyPr>
          <a:lstStyle/>
          <a:p>
            <a:r>
              <a:rPr lang="pt-BR" sz="2400" dirty="0"/>
              <a:t>Nas zonas onde se </a:t>
            </a:r>
            <a:r>
              <a:rPr lang="pt-BR" sz="2400" dirty="0" err="1"/>
              <a:t>cultivan</a:t>
            </a:r>
            <a:r>
              <a:rPr lang="pt-BR" sz="2400" dirty="0"/>
              <a:t> </a:t>
            </a:r>
            <a:r>
              <a:rPr lang="pt-BR" sz="2400" dirty="0" err="1"/>
              <a:t>castiñeiros</a:t>
            </a:r>
            <a:r>
              <a:rPr lang="pt-BR" sz="2400" dirty="0"/>
              <a:t>, enxertos e podas </a:t>
            </a:r>
            <a:r>
              <a:rPr lang="pt-BR" sz="2400" dirty="0" err="1"/>
              <a:t>modifican</a:t>
            </a:r>
            <a:r>
              <a:rPr lang="pt-BR" sz="2400" dirty="0"/>
              <a:t> o seu aspecto </a:t>
            </a:r>
            <a:r>
              <a:rPr lang="pt-BR" sz="2400" dirty="0" err="1"/>
              <a:t>orixinal</a:t>
            </a:r>
            <a:r>
              <a:rPr lang="pt-BR" sz="2400" dirty="0"/>
              <a:t> para </a:t>
            </a:r>
            <a:r>
              <a:rPr lang="pt-BR" sz="2400" dirty="0" err="1"/>
              <a:t>facelos</a:t>
            </a:r>
            <a:r>
              <a:rPr lang="pt-BR" sz="2400" dirty="0"/>
              <a:t> </a:t>
            </a:r>
            <a:r>
              <a:rPr lang="pt-BR" sz="2400" dirty="0" err="1"/>
              <a:t>máis</a:t>
            </a:r>
            <a:r>
              <a:rPr lang="pt-BR" sz="2400" dirty="0"/>
              <a:t> </a:t>
            </a:r>
            <a:r>
              <a:rPr lang="pt-BR" sz="2400" dirty="0" err="1"/>
              <a:t>accesibles</a:t>
            </a:r>
            <a:endParaRPr lang="pt-BR" sz="2400" dirty="0"/>
          </a:p>
        </p:txBody>
      </p:sp>
      <p:sp>
        <p:nvSpPr>
          <p:cNvPr id="5" name="CuadroTexto 4"/>
          <p:cNvSpPr txBox="1"/>
          <p:nvPr/>
        </p:nvSpPr>
        <p:spPr>
          <a:xfrm>
            <a:off x="7761667" y="5722376"/>
            <a:ext cx="4430333" cy="923330"/>
          </a:xfrm>
          <a:prstGeom prst="rect">
            <a:avLst/>
          </a:prstGeom>
          <a:noFill/>
        </p:spPr>
        <p:txBody>
          <a:bodyPr wrap="square" rtlCol="0">
            <a:spAutoFit/>
          </a:bodyPr>
          <a:lstStyle/>
          <a:p>
            <a:r>
              <a:rPr lang="gl-ES" dirty="0"/>
              <a:t>Castiñeiros na fraga de Quintela de </a:t>
            </a:r>
            <a:r>
              <a:rPr lang="gl-ES" dirty="0" err="1"/>
              <a:t>Catasós</a:t>
            </a:r>
            <a:r>
              <a:rPr lang="gl-ES" dirty="0"/>
              <a:t> (Lalín), imaxe da década de 1980, considerados os de mellor fuste de Europa</a:t>
            </a:r>
          </a:p>
        </p:txBody>
      </p:sp>
      <p:sp>
        <p:nvSpPr>
          <p:cNvPr id="6" name="CuadroTexto 5"/>
          <p:cNvSpPr txBox="1"/>
          <p:nvPr/>
        </p:nvSpPr>
        <p:spPr>
          <a:xfrm>
            <a:off x="2123546" y="4647574"/>
            <a:ext cx="6310648" cy="369332"/>
          </a:xfrm>
          <a:prstGeom prst="rect">
            <a:avLst/>
          </a:prstGeom>
          <a:noFill/>
        </p:spPr>
        <p:txBody>
          <a:bodyPr wrap="square" rtlCol="0">
            <a:spAutoFit/>
          </a:bodyPr>
          <a:lstStyle/>
          <a:p>
            <a:r>
              <a:rPr lang="gl-ES" dirty="0"/>
              <a:t>Castiñeiros nun souto</a:t>
            </a:r>
          </a:p>
        </p:txBody>
      </p:sp>
    </p:spTree>
    <p:extLst>
      <p:ext uri="{BB962C8B-B14F-4D97-AF65-F5344CB8AC3E}">
        <p14:creationId xmlns:p14="http://schemas.microsoft.com/office/powerpoint/2010/main" val="279468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36372" y="4340179"/>
            <a:ext cx="3309870" cy="2031325"/>
          </a:xfrm>
          <a:prstGeom prst="rect">
            <a:avLst/>
          </a:prstGeom>
          <a:noFill/>
        </p:spPr>
        <p:txBody>
          <a:bodyPr wrap="square" rtlCol="0">
            <a:spAutoFit/>
          </a:bodyPr>
          <a:lstStyle/>
          <a:p>
            <a:r>
              <a:rPr lang="gl-ES" dirty="0"/>
              <a:t>Castiñeiro con aproveitamento mixto -castañas e madeira-. Neste caso permítese un maior desenvolvemento vexetativo de varias polas que se van cortando cando acadan o grosor axeitado, cada 20 ou 30 anos.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406" y="183272"/>
            <a:ext cx="4338895" cy="6503697"/>
          </a:xfrm>
          <a:prstGeom prst="rect">
            <a:avLst/>
          </a:prstGeom>
        </p:spPr>
      </p:pic>
    </p:spTree>
    <p:extLst>
      <p:ext uri="{BB962C8B-B14F-4D97-AF65-F5344CB8AC3E}">
        <p14:creationId xmlns:p14="http://schemas.microsoft.com/office/powerpoint/2010/main" val="347660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16924" y="5758885"/>
            <a:ext cx="10706636" cy="954107"/>
          </a:xfrm>
          <a:prstGeom prst="rect">
            <a:avLst/>
          </a:prstGeom>
        </p:spPr>
        <p:txBody>
          <a:bodyPr wrap="square">
            <a:spAutoFit/>
          </a:bodyPr>
          <a:lstStyle/>
          <a:p>
            <a:pPr algn="ctr"/>
            <a:r>
              <a:rPr lang="pt-BR" sz="2800" b="1" dirty="0"/>
              <a:t>e </a:t>
            </a:r>
            <a:r>
              <a:rPr lang="pt-BR" sz="2800" b="1" dirty="0" err="1"/>
              <a:t>sorprendeuno</a:t>
            </a:r>
            <a:r>
              <a:rPr lang="pt-BR" sz="2800" b="1" dirty="0"/>
              <a:t> </a:t>
            </a:r>
            <a:r>
              <a:rPr lang="pt-BR" sz="2800" b="1" dirty="0" err="1"/>
              <a:t>un</a:t>
            </a:r>
            <a:r>
              <a:rPr lang="pt-BR" sz="2800" b="1" dirty="0"/>
              <a:t> </a:t>
            </a:r>
            <a:r>
              <a:rPr lang="pt-BR" sz="2800" b="1" dirty="0" err="1"/>
              <a:t>rebumbio</a:t>
            </a:r>
            <a:r>
              <a:rPr lang="pt-BR" sz="2800" b="1" dirty="0"/>
              <a:t>, música e festa, </a:t>
            </a:r>
          </a:p>
          <a:p>
            <a:pPr algn="ctr"/>
            <a:r>
              <a:rPr lang="pt-BR" sz="2800" b="1" dirty="0" err="1"/>
              <a:t>xente</a:t>
            </a:r>
            <a:r>
              <a:rPr lang="pt-BR" sz="2800" b="1" dirty="0"/>
              <a:t> a </a:t>
            </a:r>
            <a:r>
              <a:rPr lang="pt-BR" sz="2800" b="1" dirty="0" err="1"/>
              <a:t>divertirse</a:t>
            </a:r>
            <a:r>
              <a:rPr lang="pt-BR" sz="2800" b="1" dirty="0"/>
              <a:t>, </a:t>
            </a:r>
            <a:r>
              <a:rPr lang="pt-BR" sz="2800" b="1" dirty="0" err="1"/>
              <a:t>laradas</a:t>
            </a:r>
            <a:r>
              <a:rPr lang="pt-BR" sz="2800" b="1" dirty="0"/>
              <a:t> e fogueiras...</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35" y="408188"/>
            <a:ext cx="10585425" cy="5234452"/>
          </a:xfrm>
          <a:prstGeom prst="rect">
            <a:avLst/>
          </a:prstGeom>
        </p:spPr>
      </p:pic>
    </p:spTree>
    <p:extLst>
      <p:ext uri="{BB962C8B-B14F-4D97-AF65-F5344CB8AC3E}">
        <p14:creationId xmlns:p14="http://schemas.microsoft.com/office/powerpoint/2010/main" val="43563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2226" y="906715"/>
            <a:ext cx="3133858" cy="4524315"/>
          </a:xfrm>
          <a:prstGeom prst="rect">
            <a:avLst/>
          </a:prstGeom>
        </p:spPr>
        <p:txBody>
          <a:bodyPr wrap="square">
            <a:spAutoFit/>
          </a:bodyPr>
          <a:lstStyle/>
          <a:p>
            <a:r>
              <a:rPr lang="pt-BR" sz="2400" dirty="0"/>
              <a:t>O </a:t>
            </a:r>
            <a:r>
              <a:rPr lang="pt-BR" sz="2400" dirty="0" err="1"/>
              <a:t>castiñeiro</a:t>
            </a:r>
            <a:r>
              <a:rPr lang="pt-BR" sz="2400" dirty="0"/>
              <a:t> </a:t>
            </a:r>
            <a:r>
              <a:rPr lang="pt-BR" sz="2400" dirty="0" err="1"/>
              <a:t>ten</a:t>
            </a:r>
            <a:r>
              <a:rPr lang="pt-BR" sz="2400" dirty="0"/>
              <a:t> as </a:t>
            </a:r>
            <a:r>
              <a:rPr lang="pt-BR" sz="2400" b="1" dirty="0" err="1"/>
              <a:t>follas</a:t>
            </a:r>
            <a:r>
              <a:rPr lang="pt-BR" sz="2400" b="1" dirty="0"/>
              <a:t> </a:t>
            </a:r>
            <a:r>
              <a:rPr lang="pt-BR" sz="2400" dirty="0"/>
              <a:t>alternas, </a:t>
            </a:r>
            <a:r>
              <a:rPr lang="pt-BR" sz="2400" dirty="0" err="1"/>
              <a:t>enteiras</a:t>
            </a:r>
            <a:r>
              <a:rPr lang="pt-BR" sz="2400" dirty="0"/>
              <a:t>, oblongo-lanceoladas, de entre 10 e 25 por 3 a 7 cm, coas beiras serradas, o </a:t>
            </a:r>
            <a:r>
              <a:rPr lang="pt-BR" sz="2400" dirty="0" err="1"/>
              <a:t>peciolo</a:t>
            </a:r>
            <a:r>
              <a:rPr lang="pt-BR" sz="2400" dirty="0"/>
              <a:t> curto e o limbo delgado, algo </a:t>
            </a:r>
            <a:r>
              <a:rPr lang="pt-BR" sz="2400" dirty="0" err="1"/>
              <a:t>coirento</a:t>
            </a:r>
            <a:r>
              <a:rPr lang="pt-BR" sz="2400" dirty="0"/>
              <a:t>, cos </a:t>
            </a:r>
            <a:r>
              <a:rPr lang="pt-BR" sz="2400" dirty="0" err="1"/>
              <a:t>nervios</a:t>
            </a:r>
            <a:r>
              <a:rPr lang="pt-BR" sz="2400" dirty="0"/>
              <a:t> </a:t>
            </a:r>
            <a:r>
              <a:rPr lang="pt-BR" sz="2400" dirty="0" err="1"/>
              <a:t>secundarios</a:t>
            </a:r>
            <a:r>
              <a:rPr lang="pt-BR" sz="2400" dirty="0"/>
              <a:t> non ramificados que se </a:t>
            </a:r>
            <a:r>
              <a:rPr lang="pt-BR" sz="2400" dirty="0" err="1"/>
              <a:t>estenden</a:t>
            </a:r>
            <a:r>
              <a:rPr lang="pt-BR" sz="2400" dirty="0"/>
              <a:t> até a beira.</a:t>
            </a:r>
          </a:p>
          <a:p>
            <a:r>
              <a:rPr lang="pt-BR" sz="2400" dirty="0"/>
              <a:t>Caen no outono. </a:t>
            </a:r>
            <a:endParaRPr lang="gl-ES"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132" y="649138"/>
            <a:ext cx="7620000" cy="5080000"/>
          </a:xfrm>
          <a:prstGeom prst="rect">
            <a:avLst/>
          </a:prstGeom>
        </p:spPr>
      </p:pic>
      <p:sp>
        <p:nvSpPr>
          <p:cNvPr id="5" name="CuadroTexto 4"/>
          <p:cNvSpPr txBox="1"/>
          <p:nvPr/>
        </p:nvSpPr>
        <p:spPr>
          <a:xfrm>
            <a:off x="4533363" y="5950039"/>
            <a:ext cx="6697014" cy="369332"/>
          </a:xfrm>
          <a:prstGeom prst="rect">
            <a:avLst/>
          </a:prstGeom>
          <a:noFill/>
        </p:spPr>
        <p:txBody>
          <a:bodyPr wrap="square" rtlCol="0">
            <a:spAutoFit/>
          </a:bodyPr>
          <a:lstStyle/>
          <a:p>
            <a:r>
              <a:rPr lang="gl-ES" dirty="0"/>
              <a:t>Follas de castiñeiro europeo no outono</a:t>
            </a:r>
          </a:p>
        </p:txBody>
      </p:sp>
    </p:spTree>
    <p:extLst>
      <p:ext uri="{BB962C8B-B14F-4D97-AF65-F5344CB8AC3E}">
        <p14:creationId xmlns:p14="http://schemas.microsoft.com/office/powerpoint/2010/main" val="3073123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7831" y="504782"/>
            <a:ext cx="4717961" cy="5262979"/>
          </a:xfrm>
          <a:prstGeom prst="rect">
            <a:avLst/>
          </a:prstGeom>
        </p:spPr>
        <p:txBody>
          <a:bodyPr wrap="square">
            <a:spAutoFit/>
          </a:bodyPr>
          <a:lstStyle/>
          <a:p>
            <a:r>
              <a:rPr lang="es-ES" sz="2400" b="1" dirty="0"/>
              <a:t>As flores</a:t>
            </a:r>
            <a:r>
              <a:rPr lang="es-ES" sz="2400" dirty="0"/>
              <a:t> aparecen agrupadas en amentos erguidos que levan flores masculinas a todo o longo do </a:t>
            </a:r>
            <a:r>
              <a:rPr lang="es-ES" sz="2400" dirty="0" err="1"/>
              <a:t>eixo</a:t>
            </a:r>
            <a:r>
              <a:rPr lang="es-ES" sz="2400" dirty="0"/>
              <a:t> e </a:t>
            </a:r>
            <a:r>
              <a:rPr lang="es-ES" sz="2400" dirty="0" err="1"/>
              <a:t>femininas</a:t>
            </a:r>
            <a:r>
              <a:rPr lang="es-ES" sz="2400" dirty="0"/>
              <a:t> </a:t>
            </a:r>
            <a:r>
              <a:rPr lang="es-ES" sz="2400" dirty="0" err="1"/>
              <a:t>na</a:t>
            </a:r>
            <a:r>
              <a:rPr lang="es-ES" sz="2400" dirty="0"/>
              <a:t> base. </a:t>
            </a:r>
          </a:p>
          <a:p>
            <a:r>
              <a:rPr lang="es-ES" sz="2400" dirty="0"/>
              <a:t>As flores masculinas, con periantio de 6 lóbulos, </a:t>
            </a:r>
            <a:r>
              <a:rPr lang="es-ES" sz="2400" dirty="0" err="1"/>
              <a:t>teñen</a:t>
            </a:r>
            <a:r>
              <a:rPr lang="es-ES" sz="2400" dirty="0"/>
              <a:t> entre 10 e 20 </a:t>
            </a:r>
            <a:r>
              <a:rPr lang="es-ES" sz="2400" dirty="0" err="1"/>
              <a:t>estames</a:t>
            </a:r>
            <a:r>
              <a:rPr lang="es-ES" sz="2400" dirty="0"/>
              <a:t>. </a:t>
            </a:r>
          </a:p>
          <a:p>
            <a:r>
              <a:rPr lang="es-ES" sz="2400" dirty="0"/>
              <a:t>As femeninas, en grupos de 1-3 </a:t>
            </a:r>
            <a:r>
              <a:rPr lang="es-ES" sz="2400" dirty="0" err="1"/>
              <a:t>teñen</a:t>
            </a:r>
            <a:r>
              <a:rPr lang="es-ES" sz="2400" dirty="0"/>
              <a:t> un  periantio con 6 </a:t>
            </a:r>
            <a:r>
              <a:rPr lang="es-ES" sz="2400" dirty="0" err="1"/>
              <a:t>ou</a:t>
            </a:r>
            <a:r>
              <a:rPr lang="es-ES" sz="2400" dirty="0"/>
              <a:t> 8 </a:t>
            </a:r>
            <a:r>
              <a:rPr lang="es-ES" sz="2400" dirty="0" err="1"/>
              <a:t>pezas</a:t>
            </a:r>
            <a:r>
              <a:rPr lang="es-ES" sz="2400" dirty="0"/>
              <a:t>, varios estilos e entre 6 e 8 </a:t>
            </a:r>
            <a:r>
              <a:rPr lang="es-ES" sz="2400" dirty="0" err="1"/>
              <a:t>estames</a:t>
            </a:r>
            <a:r>
              <a:rPr lang="es-ES" sz="2400" dirty="0"/>
              <a:t> rudimentarios. </a:t>
            </a:r>
          </a:p>
          <a:p>
            <a:r>
              <a:rPr lang="es-ES" sz="2400" dirty="0"/>
              <a:t>Cada grupo de flores está rodeado por un involucro </a:t>
            </a:r>
            <a:r>
              <a:rPr lang="es-ES" sz="2400" dirty="0" err="1"/>
              <a:t>cupuliforme</a:t>
            </a:r>
            <a:r>
              <a:rPr lang="es-ES" sz="2400" dirty="0"/>
              <a:t> de brácteas. </a:t>
            </a:r>
            <a:endParaRPr lang="gl-ES"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854" y="242939"/>
            <a:ext cx="6647800" cy="4431867"/>
          </a:xfrm>
          <a:prstGeom prst="rect">
            <a:avLst/>
          </a:prstGeom>
        </p:spPr>
      </p:pic>
      <p:sp>
        <p:nvSpPr>
          <p:cNvPr id="5" name="CuadroTexto 4"/>
          <p:cNvSpPr txBox="1"/>
          <p:nvPr/>
        </p:nvSpPr>
        <p:spPr>
          <a:xfrm>
            <a:off x="5434885" y="5306096"/>
            <a:ext cx="6349284" cy="1200329"/>
          </a:xfrm>
          <a:prstGeom prst="rect">
            <a:avLst/>
          </a:prstGeom>
          <a:noFill/>
        </p:spPr>
        <p:txBody>
          <a:bodyPr wrap="square" rtlCol="0">
            <a:spAutoFit/>
          </a:bodyPr>
          <a:lstStyle/>
          <a:p>
            <a:r>
              <a:rPr lang="gl-ES" dirty="0"/>
              <a:t>Amentos de castiñeiro. Os de arriba coas flores femininas, que se desenvolven antes, abertas, mentes que as masculinas aínda están pechadas. Debaixo un amento coas flores masculinas abertas</a:t>
            </a:r>
          </a:p>
        </p:txBody>
      </p:sp>
    </p:spTree>
    <p:extLst>
      <p:ext uri="{BB962C8B-B14F-4D97-AF65-F5344CB8AC3E}">
        <p14:creationId xmlns:p14="http://schemas.microsoft.com/office/powerpoint/2010/main" val="3816903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54411" y="6001555"/>
            <a:ext cx="4249409" cy="369332"/>
          </a:xfrm>
          <a:prstGeom prst="rect">
            <a:avLst/>
          </a:prstGeom>
          <a:noFill/>
        </p:spPr>
        <p:txBody>
          <a:bodyPr wrap="square" rtlCol="0">
            <a:spAutoFit/>
          </a:bodyPr>
          <a:lstStyle/>
          <a:p>
            <a:r>
              <a:rPr lang="gl-ES" dirty="0"/>
              <a:t>Castiñeiros en flor</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29088"/>
          <a:stretch/>
        </p:blipFill>
        <p:spPr>
          <a:xfrm>
            <a:off x="5004680" y="184665"/>
            <a:ext cx="6844502" cy="6430709"/>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11" y="184665"/>
            <a:ext cx="4153436" cy="5537917"/>
          </a:xfrm>
          <a:prstGeom prst="rect">
            <a:avLst/>
          </a:prstGeom>
        </p:spPr>
      </p:pic>
    </p:spTree>
    <p:extLst>
      <p:ext uri="{BB962C8B-B14F-4D97-AF65-F5344CB8AC3E}">
        <p14:creationId xmlns:p14="http://schemas.microsoft.com/office/powerpoint/2010/main" val="2429167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05303" y="248510"/>
            <a:ext cx="6289184" cy="830997"/>
          </a:xfrm>
          <a:prstGeom prst="rect">
            <a:avLst/>
          </a:prstGeom>
        </p:spPr>
        <p:txBody>
          <a:bodyPr wrap="square">
            <a:spAutoFit/>
          </a:bodyPr>
          <a:lstStyle/>
          <a:p>
            <a:r>
              <a:rPr lang="es-ES" sz="2400" dirty="0"/>
              <a:t>Os </a:t>
            </a:r>
            <a:r>
              <a:rPr lang="es-ES" sz="2400" dirty="0" err="1"/>
              <a:t>ourizos</a:t>
            </a:r>
            <a:r>
              <a:rPr lang="es-ES" sz="2400" dirty="0"/>
              <a:t>, que </a:t>
            </a:r>
            <a:r>
              <a:rPr lang="es-ES" sz="2400" dirty="0" err="1"/>
              <a:t>encerran</a:t>
            </a:r>
            <a:r>
              <a:rPr lang="es-ES" sz="2400" dirty="0"/>
              <a:t> entre 1 e 3 </a:t>
            </a:r>
            <a:r>
              <a:rPr lang="es-ES" sz="2400" dirty="0" err="1"/>
              <a:t>froitos</a:t>
            </a:r>
            <a:r>
              <a:rPr lang="es-ES" sz="2400" dirty="0"/>
              <a:t>, miden entre 5 e 8 cm de diámetro  </a:t>
            </a:r>
            <a:endParaRPr lang="gl-ES"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84" y="1310579"/>
            <a:ext cx="7176705" cy="4784470"/>
          </a:xfrm>
          <a:prstGeom prst="rect">
            <a:avLst/>
          </a:prstGeom>
        </p:spPr>
      </p:pic>
      <p:sp>
        <p:nvSpPr>
          <p:cNvPr id="6" name="CuadroTexto 5"/>
          <p:cNvSpPr txBox="1"/>
          <p:nvPr/>
        </p:nvSpPr>
        <p:spPr>
          <a:xfrm>
            <a:off x="465782" y="6095049"/>
            <a:ext cx="6568225" cy="369332"/>
          </a:xfrm>
          <a:prstGeom prst="rect">
            <a:avLst/>
          </a:prstGeom>
          <a:noFill/>
        </p:spPr>
        <p:txBody>
          <a:bodyPr wrap="square" rtlCol="0">
            <a:spAutoFit/>
          </a:bodyPr>
          <a:lstStyle/>
          <a:p>
            <a:r>
              <a:rPr lang="gl-ES" dirty="0"/>
              <a:t>Ourizos preto do final do seu desenvolvemento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508" y="1958612"/>
            <a:ext cx="3991855" cy="3905365"/>
          </a:xfrm>
          <a:prstGeom prst="rect">
            <a:avLst/>
          </a:prstGeom>
        </p:spPr>
      </p:pic>
      <p:sp>
        <p:nvSpPr>
          <p:cNvPr id="7" name="CuadroTexto 6"/>
          <p:cNvSpPr txBox="1"/>
          <p:nvPr/>
        </p:nvSpPr>
        <p:spPr>
          <a:xfrm>
            <a:off x="8008106" y="5926604"/>
            <a:ext cx="3564658" cy="369332"/>
          </a:xfrm>
          <a:prstGeom prst="rect">
            <a:avLst/>
          </a:prstGeom>
          <a:noFill/>
        </p:spPr>
        <p:txBody>
          <a:bodyPr wrap="square" rtlCol="0">
            <a:spAutoFit/>
          </a:bodyPr>
          <a:lstStyle/>
          <a:p>
            <a:r>
              <a:rPr lang="gl-ES" dirty="0"/>
              <a:t>Un curioso ourizo con 7 froitos</a:t>
            </a:r>
          </a:p>
        </p:txBody>
      </p:sp>
    </p:spTree>
    <p:extLst>
      <p:ext uri="{BB962C8B-B14F-4D97-AF65-F5344CB8AC3E}">
        <p14:creationId xmlns:p14="http://schemas.microsoft.com/office/powerpoint/2010/main" val="2049434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2224" y="764610"/>
            <a:ext cx="9109658" cy="1569660"/>
          </a:xfrm>
          <a:prstGeom prst="rect">
            <a:avLst/>
          </a:prstGeom>
        </p:spPr>
        <p:txBody>
          <a:bodyPr wrap="square">
            <a:spAutoFit/>
          </a:bodyPr>
          <a:lstStyle/>
          <a:p>
            <a:r>
              <a:rPr lang="pt-BR" sz="2400" dirty="0"/>
              <a:t>As </a:t>
            </a:r>
            <a:r>
              <a:rPr lang="pt-BR" sz="2400" dirty="0" err="1"/>
              <a:t>castañas</a:t>
            </a:r>
            <a:r>
              <a:rPr lang="pt-BR" sz="2400" dirty="0"/>
              <a:t> </a:t>
            </a:r>
            <a:r>
              <a:rPr lang="pt-BR" sz="2400" dirty="0" err="1"/>
              <a:t>miden</a:t>
            </a:r>
            <a:r>
              <a:rPr lang="pt-BR" sz="2400" dirty="0"/>
              <a:t> entre 2 e 4 cm, e, dependendo do calibre, o peso oscila entre os 7 e os 20 g. </a:t>
            </a:r>
          </a:p>
          <a:p>
            <a:r>
              <a:rPr lang="pt-BR" sz="2400" dirty="0" err="1"/>
              <a:t>Polas</a:t>
            </a:r>
            <a:r>
              <a:rPr lang="pt-BR" sz="2400" dirty="0"/>
              <a:t> suas boas </a:t>
            </a:r>
            <a:r>
              <a:rPr lang="pt-BR" sz="2400" dirty="0" err="1"/>
              <a:t>cualidades</a:t>
            </a:r>
            <a:r>
              <a:rPr lang="pt-BR" sz="2400" dirty="0"/>
              <a:t> e o </a:t>
            </a:r>
            <a:r>
              <a:rPr lang="pt-BR" sz="2400" dirty="0" err="1"/>
              <a:t>bo</a:t>
            </a:r>
            <a:r>
              <a:rPr lang="pt-BR" sz="2400" dirty="0"/>
              <a:t> </a:t>
            </a:r>
            <a:r>
              <a:rPr lang="pt-BR" sz="2400" dirty="0" err="1"/>
              <a:t>nivel</a:t>
            </a:r>
            <a:r>
              <a:rPr lang="pt-BR" sz="2400" dirty="0"/>
              <a:t> de </a:t>
            </a:r>
            <a:r>
              <a:rPr lang="pt-BR" sz="2400" dirty="0" err="1"/>
              <a:t>produción</a:t>
            </a:r>
            <a:r>
              <a:rPr lang="pt-BR" sz="2400" dirty="0"/>
              <a:t> das </a:t>
            </a:r>
            <a:r>
              <a:rPr lang="pt-BR" sz="2400" dirty="0" err="1"/>
              <a:t>árbores</a:t>
            </a:r>
            <a:r>
              <a:rPr lang="pt-BR" sz="2400" dirty="0"/>
              <a:t>, </a:t>
            </a:r>
            <a:r>
              <a:rPr lang="pt-BR" sz="2400" dirty="0" err="1"/>
              <a:t>son</a:t>
            </a:r>
            <a:r>
              <a:rPr lang="pt-BR" sz="2400" dirty="0"/>
              <a:t> </a:t>
            </a:r>
            <a:r>
              <a:rPr lang="pt-BR" sz="2400" dirty="0" err="1"/>
              <a:t>obxecto</a:t>
            </a:r>
            <a:r>
              <a:rPr lang="pt-BR" sz="2400" dirty="0"/>
              <a:t> de aproveitamento e a </a:t>
            </a:r>
            <a:r>
              <a:rPr lang="pt-BR" sz="2400" dirty="0" err="1"/>
              <a:t>razón</a:t>
            </a:r>
            <a:r>
              <a:rPr lang="pt-BR" sz="2400" dirty="0"/>
              <a:t> principal do seu cultivo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21" y="2463060"/>
            <a:ext cx="7380778" cy="4079559"/>
          </a:xfrm>
          <a:prstGeom prst="rect">
            <a:avLst/>
          </a:prstGeom>
        </p:spPr>
      </p:pic>
    </p:spTree>
    <p:extLst>
      <p:ext uri="{BB962C8B-B14F-4D97-AF65-F5344CB8AC3E}">
        <p14:creationId xmlns:p14="http://schemas.microsoft.com/office/powerpoint/2010/main" val="591302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691" y="3661018"/>
            <a:ext cx="3160148" cy="246932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520" y="3893132"/>
            <a:ext cx="3834014" cy="287181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38" y="3661018"/>
            <a:ext cx="2490244" cy="249024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1449" y="1651799"/>
            <a:ext cx="3312267" cy="2691684"/>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9510" y="221229"/>
            <a:ext cx="1867437" cy="1880920"/>
          </a:xfrm>
          <a:prstGeom prst="rect">
            <a:avLst/>
          </a:prstGeom>
        </p:spPr>
      </p:pic>
      <p:sp>
        <p:nvSpPr>
          <p:cNvPr id="8" name="Rectángulo 7"/>
          <p:cNvSpPr/>
          <p:nvPr/>
        </p:nvSpPr>
        <p:spPr>
          <a:xfrm>
            <a:off x="339838" y="179182"/>
            <a:ext cx="7387486" cy="3416320"/>
          </a:xfrm>
          <a:prstGeom prst="rect">
            <a:avLst/>
          </a:prstGeom>
        </p:spPr>
        <p:txBody>
          <a:bodyPr wrap="square">
            <a:spAutoFit/>
          </a:bodyPr>
          <a:lstStyle/>
          <a:p>
            <a:r>
              <a:rPr lang="pt-BR" sz="2400" dirty="0"/>
              <a:t>Do </a:t>
            </a:r>
            <a:r>
              <a:rPr lang="pt-BR" sz="2400" dirty="0" err="1"/>
              <a:t>castiñeiro</a:t>
            </a:r>
            <a:r>
              <a:rPr lang="pt-BR" sz="2400" dirty="0"/>
              <a:t> </a:t>
            </a:r>
            <a:r>
              <a:rPr lang="pt-BR" sz="2400" dirty="0" err="1"/>
              <a:t>aprovéitanse</a:t>
            </a:r>
            <a:r>
              <a:rPr lang="pt-BR" sz="2400" dirty="0"/>
              <a:t> as </a:t>
            </a:r>
            <a:r>
              <a:rPr lang="pt-BR" sz="2400" dirty="0" err="1"/>
              <a:t>castañas</a:t>
            </a:r>
            <a:r>
              <a:rPr lang="pt-BR" sz="2400" dirty="0"/>
              <a:t>, mais non </a:t>
            </a:r>
            <a:r>
              <a:rPr lang="pt-BR" sz="2400" dirty="0" err="1"/>
              <a:t>so</a:t>
            </a:r>
            <a:r>
              <a:rPr lang="pt-BR" sz="2400" dirty="0"/>
              <a:t>: </a:t>
            </a:r>
          </a:p>
          <a:p>
            <a:r>
              <a:rPr lang="pt-BR" sz="2400" dirty="0" err="1"/>
              <a:t>Produce</a:t>
            </a:r>
            <a:r>
              <a:rPr lang="pt-BR" sz="2400" dirty="0"/>
              <a:t> madeira de </a:t>
            </a:r>
            <a:r>
              <a:rPr lang="pt-BR" sz="2400" dirty="0" err="1"/>
              <a:t>calidade</a:t>
            </a:r>
            <a:r>
              <a:rPr lang="pt-BR" sz="2400" dirty="0"/>
              <a:t>, de cor beis-amarela, lixeira, non moi dura, doada de </a:t>
            </a:r>
            <a:r>
              <a:rPr lang="pt-BR" sz="2400" dirty="0" err="1"/>
              <a:t>traballar</a:t>
            </a:r>
            <a:r>
              <a:rPr lang="pt-BR" sz="2400" dirty="0"/>
              <a:t>, </a:t>
            </a:r>
            <a:r>
              <a:rPr lang="pt-BR" sz="2400" dirty="0" err="1"/>
              <a:t>soporta</a:t>
            </a:r>
            <a:r>
              <a:rPr lang="pt-BR" sz="2400" dirty="0"/>
              <a:t> </a:t>
            </a:r>
            <a:r>
              <a:rPr lang="pt-BR" sz="2400" dirty="0" err="1"/>
              <a:t>ben</a:t>
            </a:r>
            <a:r>
              <a:rPr lang="pt-BR" sz="2400" dirty="0"/>
              <a:t> os cravos, os parafusos, e o puído, e </a:t>
            </a:r>
            <a:r>
              <a:rPr lang="pt-BR" sz="2400" dirty="0" err="1"/>
              <a:t>colle</a:t>
            </a:r>
            <a:r>
              <a:rPr lang="pt-BR" sz="2400" dirty="0"/>
              <a:t> </a:t>
            </a:r>
            <a:r>
              <a:rPr lang="pt-BR" sz="2400" dirty="0" err="1"/>
              <a:t>ben</a:t>
            </a:r>
            <a:r>
              <a:rPr lang="pt-BR" sz="2400" dirty="0"/>
              <a:t> os </a:t>
            </a:r>
            <a:r>
              <a:rPr lang="pt-BR" sz="2400" dirty="0" err="1"/>
              <a:t>vernices</a:t>
            </a:r>
            <a:r>
              <a:rPr lang="pt-BR" sz="2400" dirty="0"/>
              <a:t> e as tintas; </a:t>
            </a:r>
            <a:r>
              <a:rPr lang="pt-BR" sz="2400" dirty="0" err="1"/>
              <a:t>ten</a:t>
            </a:r>
            <a:r>
              <a:rPr lang="pt-BR" sz="2400" dirty="0"/>
              <a:t> valor decorativo; é </a:t>
            </a:r>
            <a:r>
              <a:rPr lang="pt-BR" sz="2400" dirty="0" err="1"/>
              <a:t>estable</a:t>
            </a:r>
            <a:r>
              <a:rPr lang="pt-BR" sz="2400" dirty="0"/>
              <a:t>, o que favorece a </a:t>
            </a:r>
            <a:r>
              <a:rPr lang="pt-BR" sz="2400" dirty="0" err="1"/>
              <a:t>súa</a:t>
            </a:r>
            <a:r>
              <a:rPr lang="pt-BR" sz="2400" dirty="0"/>
              <a:t> </a:t>
            </a:r>
            <a:r>
              <a:rPr lang="pt-BR" sz="2400" dirty="0" err="1"/>
              <a:t>aplicación</a:t>
            </a:r>
            <a:r>
              <a:rPr lang="pt-BR" sz="2400" dirty="0"/>
              <a:t> </a:t>
            </a:r>
            <a:r>
              <a:rPr lang="pt-BR" sz="2400" dirty="0" err="1"/>
              <a:t>en</a:t>
            </a:r>
            <a:r>
              <a:rPr lang="pt-BR" sz="2400" dirty="0"/>
              <a:t> exteriores -</a:t>
            </a:r>
            <a:r>
              <a:rPr lang="pt-BR" sz="2400" dirty="0" err="1"/>
              <a:t>construcións</a:t>
            </a:r>
            <a:r>
              <a:rPr lang="pt-BR" sz="2400" dirty="0"/>
              <a:t>, portas, </a:t>
            </a:r>
            <a:r>
              <a:rPr lang="pt-BR" sz="2400" dirty="0" err="1"/>
              <a:t>ventás</a:t>
            </a:r>
            <a:r>
              <a:rPr lang="pt-BR" sz="2400" dirty="0"/>
              <a:t>, </a:t>
            </a:r>
            <a:r>
              <a:rPr lang="pt-BR" sz="2400" dirty="0" err="1"/>
              <a:t>tarimas</a:t>
            </a:r>
            <a:r>
              <a:rPr lang="pt-BR" sz="2400" dirty="0"/>
              <a:t>, chapas e </a:t>
            </a:r>
            <a:r>
              <a:rPr lang="pt-BR" sz="2400" dirty="0" err="1"/>
              <a:t>utensilios</a:t>
            </a:r>
            <a:r>
              <a:rPr lang="pt-BR" sz="2400" dirty="0"/>
              <a:t>-; </a:t>
            </a:r>
            <a:r>
              <a:rPr lang="pt-BR" sz="2400" dirty="0" err="1"/>
              <a:t>duradeira</a:t>
            </a:r>
            <a:r>
              <a:rPr lang="pt-BR" sz="2400" dirty="0"/>
              <a:t> e resistente a fungos e </a:t>
            </a:r>
            <a:r>
              <a:rPr lang="pt-BR" sz="2400" dirty="0" err="1"/>
              <a:t>insectos</a:t>
            </a:r>
            <a:r>
              <a:rPr lang="pt-BR" sz="2400" dirty="0"/>
              <a:t>; </a:t>
            </a:r>
            <a:r>
              <a:rPr lang="pt-BR" sz="2400" dirty="0" err="1"/>
              <a:t>pola</a:t>
            </a:r>
            <a:r>
              <a:rPr lang="pt-BR" sz="2400" dirty="0"/>
              <a:t> contra é pouco elástica e non </a:t>
            </a:r>
            <a:r>
              <a:rPr lang="pt-BR" sz="2400" dirty="0" err="1"/>
              <a:t>soporta</a:t>
            </a:r>
            <a:r>
              <a:rPr lang="pt-BR" sz="2400" dirty="0"/>
              <a:t> </a:t>
            </a:r>
            <a:r>
              <a:rPr lang="pt-BR" sz="2400" dirty="0" err="1"/>
              <a:t>ben</a:t>
            </a:r>
            <a:r>
              <a:rPr lang="pt-BR" sz="2400" dirty="0"/>
              <a:t> os golpes.</a:t>
            </a:r>
          </a:p>
        </p:txBody>
      </p:sp>
      <p:sp>
        <p:nvSpPr>
          <p:cNvPr id="9" name="CuadroTexto 8"/>
          <p:cNvSpPr txBox="1"/>
          <p:nvPr/>
        </p:nvSpPr>
        <p:spPr>
          <a:xfrm>
            <a:off x="257652" y="6259132"/>
            <a:ext cx="2446911" cy="369332"/>
          </a:xfrm>
          <a:prstGeom prst="rect">
            <a:avLst/>
          </a:prstGeom>
          <a:noFill/>
        </p:spPr>
        <p:txBody>
          <a:bodyPr wrap="square" rtlCol="0">
            <a:spAutoFit/>
          </a:bodyPr>
          <a:lstStyle/>
          <a:p>
            <a:r>
              <a:rPr lang="gl-ES" dirty="0" err="1"/>
              <a:t>Taboas</a:t>
            </a:r>
            <a:r>
              <a:rPr lang="gl-ES" dirty="0"/>
              <a:t> de castiñeiro</a:t>
            </a:r>
          </a:p>
        </p:txBody>
      </p:sp>
      <p:sp>
        <p:nvSpPr>
          <p:cNvPr id="10" name="CuadroTexto 9"/>
          <p:cNvSpPr txBox="1"/>
          <p:nvPr/>
        </p:nvSpPr>
        <p:spPr>
          <a:xfrm>
            <a:off x="3275691" y="6216778"/>
            <a:ext cx="3266777" cy="369332"/>
          </a:xfrm>
          <a:prstGeom prst="rect">
            <a:avLst/>
          </a:prstGeom>
          <a:noFill/>
        </p:spPr>
        <p:txBody>
          <a:bodyPr wrap="square" rtlCol="0">
            <a:spAutoFit/>
          </a:bodyPr>
          <a:lstStyle/>
          <a:p>
            <a:r>
              <a:rPr lang="gl-ES" dirty="0"/>
              <a:t>Chapa de madeira de castiñeiro</a:t>
            </a:r>
          </a:p>
        </p:txBody>
      </p:sp>
      <p:sp>
        <p:nvSpPr>
          <p:cNvPr id="11" name="CuadroTexto 10"/>
          <p:cNvSpPr txBox="1"/>
          <p:nvPr/>
        </p:nvSpPr>
        <p:spPr>
          <a:xfrm>
            <a:off x="9774945" y="433142"/>
            <a:ext cx="2150772" cy="646331"/>
          </a:xfrm>
          <a:prstGeom prst="rect">
            <a:avLst/>
          </a:prstGeom>
          <a:noFill/>
        </p:spPr>
        <p:txBody>
          <a:bodyPr wrap="square" rtlCol="0">
            <a:spAutoFit/>
          </a:bodyPr>
          <a:lstStyle/>
          <a:p>
            <a:r>
              <a:rPr lang="gl-ES" dirty="0"/>
              <a:t>Talla en madeira de castiñeiro</a:t>
            </a:r>
          </a:p>
        </p:txBody>
      </p:sp>
      <p:sp>
        <p:nvSpPr>
          <p:cNvPr id="12" name="CuadroTexto 11"/>
          <p:cNvSpPr txBox="1"/>
          <p:nvPr/>
        </p:nvSpPr>
        <p:spPr>
          <a:xfrm>
            <a:off x="10740980" y="4739450"/>
            <a:ext cx="1282736" cy="1477328"/>
          </a:xfrm>
          <a:prstGeom prst="rect">
            <a:avLst/>
          </a:prstGeom>
          <a:noFill/>
        </p:spPr>
        <p:txBody>
          <a:bodyPr wrap="square" rtlCol="0">
            <a:spAutoFit/>
          </a:bodyPr>
          <a:lstStyle/>
          <a:p>
            <a:r>
              <a:rPr lang="gl-ES" dirty="0"/>
              <a:t>Outras aplicacións da madeira de castiñeiro</a:t>
            </a:r>
          </a:p>
        </p:txBody>
      </p:sp>
    </p:spTree>
    <p:extLst>
      <p:ext uri="{BB962C8B-B14F-4D97-AF65-F5344CB8AC3E}">
        <p14:creationId xmlns:p14="http://schemas.microsoft.com/office/powerpoint/2010/main" val="3670174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53577" y="4077279"/>
            <a:ext cx="3631892" cy="2567922"/>
          </a:xfrm>
          <a:prstGeom prst="rect">
            <a:avLst/>
          </a:prstGeom>
        </p:spPr>
      </p:pic>
      <p:sp>
        <p:nvSpPr>
          <p:cNvPr id="6" name="CuadroTexto 5"/>
          <p:cNvSpPr txBox="1"/>
          <p:nvPr/>
        </p:nvSpPr>
        <p:spPr>
          <a:xfrm>
            <a:off x="8891051" y="5211376"/>
            <a:ext cx="2832267" cy="1477328"/>
          </a:xfrm>
          <a:prstGeom prst="rect">
            <a:avLst/>
          </a:prstGeom>
          <a:noFill/>
        </p:spPr>
        <p:txBody>
          <a:bodyPr wrap="square" rtlCol="0">
            <a:spAutoFit/>
          </a:bodyPr>
          <a:lstStyle/>
          <a:p>
            <a:r>
              <a:rPr lang="gl-ES" dirty="0"/>
              <a:t>Tobas, ou cornetas, e </a:t>
            </a:r>
            <a:r>
              <a:rPr lang="gl-ES" dirty="0" err="1"/>
              <a:t>xipros</a:t>
            </a:r>
            <a:r>
              <a:rPr lang="gl-ES" dirty="0"/>
              <a:t>, ou chifres, feitos con tona de castiñeiro.</a:t>
            </a:r>
          </a:p>
          <a:p>
            <a:r>
              <a:rPr lang="gl-ES" dirty="0"/>
              <a:t>(Museo etnográfico da </a:t>
            </a:r>
            <a:r>
              <a:rPr lang="gl-ES" dirty="0" err="1"/>
              <a:t>Fonsagrada</a:t>
            </a:r>
            <a:r>
              <a:rPr lang="gl-ES" dirty="0"/>
              <a:t>)</a:t>
            </a:r>
          </a:p>
        </p:txBody>
      </p:sp>
      <p:sp>
        <p:nvSpPr>
          <p:cNvPr id="9" name="Rectángulo 8"/>
          <p:cNvSpPr/>
          <p:nvPr/>
        </p:nvSpPr>
        <p:spPr>
          <a:xfrm>
            <a:off x="218940" y="259641"/>
            <a:ext cx="7534142" cy="1569660"/>
          </a:xfrm>
          <a:prstGeom prst="rect">
            <a:avLst/>
          </a:prstGeom>
        </p:spPr>
        <p:txBody>
          <a:bodyPr wrap="square">
            <a:spAutoFit/>
          </a:bodyPr>
          <a:lstStyle/>
          <a:p>
            <a:r>
              <a:rPr lang="pt-BR" sz="2400" dirty="0"/>
              <a:t>Os restos </a:t>
            </a:r>
            <a:r>
              <a:rPr lang="pt-BR" sz="2400" dirty="0" err="1"/>
              <a:t>aprovéitanse</a:t>
            </a:r>
            <a:r>
              <a:rPr lang="pt-BR" sz="2400" dirty="0"/>
              <a:t> como </a:t>
            </a:r>
            <a:r>
              <a:rPr lang="pt-BR" sz="2400" dirty="0" err="1"/>
              <a:t>combustible</a:t>
            </a:r>
            <a:r>
              <a:rPr lang="pt-BR" sz="2400" dirty="0"/>
              <a:t>; as </a:t>
            </a:r>
            <a:r>
              <a:rPr lang="pt-BR" sz="2400" dirty="0" err="1"/>
              <a:t>polas</a:t>
            </a:r>
            <a:r>
              <a:rPr lang="pt-BR" sz="2400" dirty="0"/>
              <a:t> novas, fendidas, </a:t>
            </a:r>
            <a:r>
              <a:rPr lang="pt-BR" sz="2400" dirty="0" err="1"/>
              <a:t>úsanse</a:t>
            </a:r>
            <a:r>
              <a:rPr lang="pt-BR" sz="2400" dirty="0"/>
              <a:t> como vergas para a </a:t>
            </a:r>
            <a:r>
              <a:rPr lang="pt-BR" sz="2400" dirty="0" err="1"/>
              <a:t>construción</a:t>
            </a:r>
            <a:r>
              <a:rPr lang="pt-BR" sz="2400" dirty="0"/>
              <a:t> de cestos e cestas, e a tona para </a:t>
            </a:r>
            <a:r>
              <a:rPr lang="pt-BR" sz="2400" dirty="0" err="1"/>
              <a:t>facer</a:t>
            </a:r>
            <a:r>
              <a:rPr lang="pt-BR" sz="2400" dirty="0"/>
              <a:t> ataduras e para outros usos curiosos.</a:t>
            </a:r>
          </a:p>
        </p:txBody>
      </p:sp>
      <p:pic>
        <p:nvPicPr>
          <p:cNvPr id="2" name="Imagen 1"/>
          <p:cNvPicPr>
            <a:picLocks noChangeAspect="1"/>
          </p:cNvPicPr>
          <p:nvPr/>
        </p:nvPicPr>
        <p:blipFill>
          <a:blip r:embed="rId3"/>
          <a:stretch>
            <a:fillRect/>
          </a:stretch>
        </p:blipFill>
        <p:spPr>
          <a:xfrm>
            <a:off x="379778" y="1994913"/>
            <a:ext cx="3104455" cy="3224662"/>
          </a:xfrm>
          <a:prstGeom prst="rect">
            <a:avLst/>
          </a:prstGeom>
        </p:spPr>
      </p:pic>
      <p:pic>
        <p:nvPicPr>
          <p:cNvPr id="8" name="Imagen 7"/>
          <p:cNvPicPr>
            <a:picLocks noChangeAspect="1"/>
          </p:cNvPicPr>
          <p:nvPr/>
        </p:nvPicPr>
        <p:blipFill>
          <a:blip r:embed="rId4"/>
          <a:stretch>
            <a:fillRect/>
          </a:stretch>
        </p:blipFill>
        <p:spPr>
          <a:xfrm>
            <a:off x="5497994" y="1540989"/>
            <a:ext cx="2343057" cy="2426738"/>
          </a:xfrm>
          <a:prstGeom prst="rect">
            <a:avLst/>
          </a:prstGeom>
        </p:spPr>
      </p:pic>
      <p:sp>
        <p:nvSpPr>
          <p:cNvPr id="11" name="CuadroTexto 10"/>
          <p:cNvSpPr txBox="1"/>
          <p:nvPr/>
        </p:nvSpPr>
        <p:spPr>
          <a:xfrm>
            <a:off x="379778" y="5299185"/>
            <a:ext cx="2434107" cy="369332"/>
          </a:xfrm>
          <a:prstGeom prst="rect">
            <a:avLst/>
          </a:prstGeom>
          <a:noFill/>
        </p:spPr>
        <p:txBody>
          <a:bodyPr wrap="square" rtlCol="0">
            <a:spAutoFit/>
          </a:bodyPr>
          <a:lstStyle/>
          <a:p>
            <a:r>
              <a:rPr lang="gl-ES" dirty="0"/>
              <a:t>leña de castiñeiro</a:t>
            </a:r>
          </a:p>
        </p:txBody>
      </p:sp>
      <p:sp>
        <p:nvSpPr>
          <p:cNvPr id="12" name="CuadroTexto 11"/>
          <p:cNvSpPr txBox="1"/>
          <p:nvPr/>
        </p:nvSpPr>
        <p:spPr>
          <a:xfrm>
            <a:off x="1653311" y="5834129"/>
            <a:ext cx="2997475" cy="646331"/>
          </a:xfrm>
          <a:prstGeom prst="rect">
            <a:avLst/>
          </a:prstGeom>
          <a:noFill/>
        </p:spPr>
        <p:txBody>
          <a:bodyPr wrap="square" rtlCol="0">
            <a:spAutoFit/>
          </a:bodyPr>
          <a:lstStyle/>
          <a:p>
            <a:pPr algn="r"/>
            <a:r>
              <a:rPr lang="gl-ES" dirty="0"/>
              <a:t>Cesta e cesto feitos de madeira de castiñeiro</a:t>
            </a:r>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7856" y="84294"/>
            <a:ext cx="2273640" cy="5092280"/>
          </a:xfrm>
          <a:prstGeom prst="rect">
            <a:avLst/>
          </a:prstGeom>
        </p:spPr>
      </p:pic>
    </p:spTree>
    <p:extLst>
      <p:ext uri="{BB962C8B-B14F-4D97-AF65-F5344CB8AC3E}">
        <p14:creationId xmlns:p14="http://schemas.microsoft.com/office/powerpoint/2010/main" val="840791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3092" y="235976"/>
            <a:ext cx="11337179" cy="1569660"/>
          </a:xfrm>
          <a:prstGeom prst="rect">
            <a:avLst/>
          </a:prstGeom>
          <a:noFill/>
        </p:spPr>
        <p:txBody>
          <a:bodyPr wrap="square" rtlCol="0">
            <a:spAutoFit/>
          </a:bodyPr>
          <a:lstStyle/>
          <a:p>
            <a:r>
              <a:rPr lang="gl-ES" sz="2400" dirty="0"/>
              <a:t>E pode ter aproveitamentos indirectos como a produción de cogomelos, en plantas </a:t>
            </a:r>
            <a:r>
              <a:rPr lang="gl-ES" sz="2400" dirty="0" err="1"/>
              <a:t>micorrizadas</a:t>
            </a:r>
            <a:r>
              <a:rPr lang="gl-ES" sz="2400" dirty="0"/>
              <a:t>, plantas ás que se lles aplicou nas raíces material biolóxico dunha ou máis especies de fungos para que se desenvolvan en simbiose con ela e produzan cogomelos. Os máis habituais adoitan ser o </a:t>
            </a:r>
            <a:r>
              <a:rPr lang="gl-ES" sz="2400" i="1" dirty="0" err="1"/>
              <a:t>Boletus</a:t>
            </a:r>
            <a:r>
              <a:rPr lang="gl-ES" sz="2400" i="1" dirty="0"/>
              <a:t> </a:t>
            </a:r>
            <a:r>
              <a:rPr lang="gl-ES" sz="2400" i="1" dirty="0" err="1"/>
              <a:t>edulis</a:t>
            </a:r>
            <a:r>
              <a:rPr lang="gl-ES" sz="2400" i="1" dirty="0"/>
              <a:t> </a:t>
            </a:r>
            <a:r>
              <a:rPr lang="gl-ES" sz="2400" dirty="0"/>
              <a:t>e o </a:t>
            </a:r>
            <a:r>
              <a:rPr lang="gl-ES" sz="2400" i="1" dirty="0" err="1"/>
              <a:t>Boletus</a:t>
            </a:r>
            <a:r>
              <a:rPr lang="gl-ES" sz="2400" i="1" dirty="0"/>
              <a:t> </a:t>
            </a:r>
            <a:r>
              <a:rPr lang="gl-ES" sz="2400" i="1" dirty="0" err="1"/>
              <a:t>pinnophillus</a:t>
            </a:r>
            <a:r>
              <a:rPr lang="gl-ES" sz="2400" dirty="0"/>
              <a:t>.</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537" y="2015769"/>
            <a:ext cx="4617734" cy="4629729"/>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62" y="1899861"/>
            <a:ext cx="3559229" cy="4745638"/>
          </a:xfrm>
          <a:prstGeom prst="rect">
            <a:avLst/>
          </a:prstGeom>
        </p:spPr>
      </p:pic>
      <p:sp>
        <p:nvSpPr>
          <p:cNvPr id="9" name="CuadroTexto 8"/>
          <p:cNvSpPr txBox="1"/>
          <p:nvPr/>
        </p:nvSpPr>
        <p:spPr>
          <a:xfrm>
            <a:off x="4520485" y="2459865"/>
            <a:ext cx="2331076" cy="923330"/>
          </a:xfrm>
          <a:prstGeom prst="rect">
            <a:avLst/>
          </a:prstGeom>
          <a:noFill/>
        </p:spPr>
        <p:txBody>
          <a:bodyPr wrap="square" rtlCol="0">
            <a:spAutoFit/>
          </a:bodyPr>
          <a:lstStyle/>
          <a:p>
            <a:r>
              <a:rPr lang="gl-ES" dirty="0"/>
              <a:t>Plantóns de castiñeiro </a:t>
            </a:r>
            <a:r>
              <a:rPr lang="gl-ES" dirty="0" err="1"/>
              <a:t>micorrizados</a:t>
            </a:r>
            <a:r>
              <a:rPr lang="gl-ES" dirty="0"/>
              <a:t> con </a:t>
            </a:r>
            <a:r>
              <a:rPr lang="gl-ES" dirty="0" err="1"/>
              <a:t>Boletus</a:t>
            </a:r>
            <a:endParaRPr lang="gl-ES" dirty="0"/>
          </a:p>
        </p:txBody>
      </p:sp>
      <p:sp>
        <p:nvSpPr>
          <p:cNvPr id="10" name="CuadroTexto 9"/>
          <p:cNvSpPr txBox="1"/>
          <p:nvPr/>
        </p:nvSpPr>
        <p:spPr>
          <a:xfrm>
            <a:off x="4639641" y="5589431"/>
            <a:ext cx="2392224" cy="923330"/>
          </a:xfrm>
          <a:prstGeom prst="rect">
            <a:avLst/>
          </a:prstGeom>
          <a:noFill/>
        </p:spPr>
        <p:txBody>
          <a:bodyPr wrap="square" rtlCol="0">
            <a:spAutoFit/>
          </a:bodyPr>
          <a:lstStyle/>
          <a:p>
            <a:pPr algn="r"/>
            <a:r>
              <a:rPr lang="gl-ES" i="1" dirty="0" err="1"/>
              <a:t>Boletus</a:t>
            </a:r>
            <a:r>
              <a:rPr lang="gl-ES" i="1" dirty="0"/>
              <a:t> </a:t>
            </a:r>
            <a:r>
              <a:rPr lang="gl-ES" i="1" dirty="0" err="1"/>
              <a:t>edulis</a:t>
            </a:r>
            <a:r>
              <a:rPr lang="gl-ES" i="1" dirty="0"/>
              <a:t> </a:t>
            </a:r>
            <a:r>
              <a:rPr lang="gl-ES" dirty="0"/>
              <a:t>entre os restos de follas e ourizos dun souto</a:t>
            </a:r>
          </a:p>
        </p:txBody>
      </p:sp>
    </p:spTree>
    <p:extLst>
      <p:ext uri="{BB962C8B-B14F-4D97-AF65-F5344CB8AC3E}">
        <p14:creationId xmlns:p14="http://schemas.microsoft.com/office/powerpoint/2010/main" val="2764396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7830" y="265733"/>
            <a:ext cx="11389217" cy="2308324"/>
          </a:xfrm>
          <a:prstGeom prst="rect">
            <a:avLst/>
          </a:prstGeom>
        </p:spPr>
        <p:txBody>
          <a:bodyPr wrap="square">
            <a:spAutoFit/>
          </a:bodyPr>
          <a:lstStyle/>
          <a:p>
            <a:pPr lvl="0"/>
            <a:r>
              <a:rPr lang="gl-ES" sz="2400" dirty="0">
                <a:solidFill>
                  <a:prstClr val="black"/>
                </a:solidFill>
              </a:rPr>
              <a:t>Pola súa utilidade e aproveitamentos diversos, en Galiza cultívase o castiñeiro desde tempos antigos, nos que </a:t>
            </a:r>
            <a:r>
              <a:rPr lang="pt-BR" sz="2400" dirty="0" err="1">
                <a:solidFill>
                  <a:prstClr val="black"/>
                </a:solidFill>
              </a:rPr>
              <a:t>tivo</a:t>
            </a:r>
            <a:r>
              <a:rPr lang="pt-BR" sz="2400" dirty="0">
                <a:solidFill>
                  <a:prstClr val="black"/>
                </a:solidFill>
              </a:rPr>
              <a:t> unha </a:t>
            </a:r>
            <a:r>
              <a:rPr lang="pt-BR" sz="2400" dirty="0" err="1">
                <a:solidFill>
                  <a:prstClr val="black"/>
                </a:solidFill>
              </a:rPr>
              <a:t>importancia</a:t>
            </a:r>
            <a:r>
              <a:rPr lang="pt-BR" sz="2400" dirty="0">
                <a:solidFill>
                  <a:prstClr val="black"/>
                </a:solidFill>
              </a:rPr>
              <a:t> capital, porque, até a chegada das patacas, a </a:t>
            </a:r>
            <a:r>
              <a:rPr lang="pt-BR" sz="2400" dirty="0" err="1">
                <a:solidFill>
                  <a:prstClr val="black"/>
                </a:solidFill>
              </a:rPr>
              <a:t>castaña</a:t>
            </a:r>
            <a:r>
              <a:rPr lang="pt-BR" sz="2400" dirty="0">
                <a:solidFill>
                  <a:prstClr val="black"/>
                </a:solidFill>
              </a:rPr>
              <a:t> era </a:t>
            </a:r>
            <a:r>
              <a:rPr lang="pt-BR" sz="2400" dirty="0" err="1">
                <a:solidFill>
                  <a:prstClr val="black"/>
                </a:solidFill>
              </a:rPr>
              <a:t>un</a:t>
            </a:r>
            <a:r>
              <a:rPr lang="pt-BR" sz="2400" dirty="0">
                <a:solidFill>
                  <a:prstClr val="black"/>
                </a:solidFill>
              </a:rPr>
              <a:t> produto básico para a </a:t>
            </a:r>
            <a:r>
              <a:rPr lang="pt-BR" sz="2400" dirty="0" err="1">
                <a:solidFill>
                  <a:prstClr val="black"/>
                </a:solidFill>
              </a:rPr>
              <a:t>alimentación</a:t>
            </a:r>
            <a:r>
              <a:rPr lang="pt-BR" sz="2400" dirty="0">
                <a:solidFill>
                  <a:prstClr val="black"/>
                </a:solidFill>
              </a:rPr>
              <a:t> das </a:t>
            </a:r>
            <a:r>
              <a:rPr lang="pt-BR" sz="2400" dirty="0" err="1">
                <a:solidFill>
                  <a:prstClr val="black"/>
                </a:solidFill>
              </a:rPr>
              <a:t>persoas</a:t>
            </a:r>
            <a:r>
              <a:rPr lang="pt-BR" sz="2400" dirty="0">
                <a:solidFill>
                  <a:prstClr val="black"/>
                </a:solidFill>
              </a:rPr>
              <a:t>.</a:t>
            </a:r>
            <a:r>
              <a:rPr lang="gl-ES" sz="2400" dirty="0">
                <a:solidFill>
                  <a:prstClr val="black"/>
                </a:solidFill>
              </a:rPr>
              <a:t> </a:t>
            </a:r>
          </a:p>
          <a:p>
            <a:pPr lvl="0"/>
            <a:r>
              <a:rPr lang="pt-BR" sz="2400" dirty="0">
                <a:solidFill>
                  <a:prstClr val="black"/>
                </a:solidFill>
              </a:rPr>
              <a:t>Unha mostra do dito </a:t>
            </a:r>
            <a:r>
              <a:rPr lang="pt-BR" sz="2400" dirty="0" err="1">
                <a:solidFill>
                  <a:prstClr val="black"/>
                </a:solidFill>
              </a:rPr>
              <a:t>son</a:t>
            </a:r>
            <a:r>
              <a:rPr lang="pt-BR" sz="2400" dirty="0">
                <a:solidFill>
                  <a:prstClr val="black"/>
                </a:solidFill>
              </a:rPr>
              <a:t> o número de soutos que se </a:t>
            </a:r>
            <a:r>
              <a:rPr lang="pt-BR" sz="2400" dirty="0" err="1">
                <a:solidFill>
                  <a:prstClr val="black"/>
                </a:solidFill>
              </a:rPr>
              <a:t>conservan</a:t>
            </a:r>
            <a:r>
              <a:rPr lang="pt-BR" sz="2400" dirty="0">
                <a:solidFill>
                  <a:prstClr val="black"/>
                </a:solidFill>
              </a:rPr>
              <a:t>, e o número de </a:t>
            </a:r>
            <a:r>
              <a:rPr lang="pt-BR" sz="2400" dirty="0" err="1">
                <a:solidFill>
                  <a:prstClr val="black"/>
                </a:solidFill>
              </a:rPr>
              <a:t>castiñeiros</a:t>
            </a:r>
            <a:r>
              <a:rPr lang="pt-BR" sz="2400" dirty="0">
                <a:solidFill>
                  <a:prstClr val="black"/>
                </a:solidFill>
              </a:rPr>
              <a:t>, </a:t>
            </a:r>
            <a:r>
              <a:rPr lang="pt-BR" sz="2400" dirty="0" err="1">
                <a:solidFill>
                  <a:prstClr val="black"/>
                </a:solidFill>
              </a:rPr>
              <a:t>con</a:t>
            </a:r>
            <a:r>
              <a:rPr lang="pt-BR" sz="2400" dirty="0">
                <a:solidFill>
                  <a:prstClr val="black"/>
                </a:solidFill>
              </a:rPr>
              <a:t> longa historia e características excepcionais, dos que </a:t>
            </a:r>
            <a:r>
              <a:rPr lang="pt-BR" sz="2400" dirty="0" err="1">
                <a:solidFill>
                  <a:prstClr val="black"/>
                </a:solidFill>
              </a:rPr>
              <a:t>algúns</a:t>
            </a:r>
            <a:r>
              <a:rPr lang="pt-BR" sz="2400" dirty="0">
                <a:solidFill>
                  <a:prstClr val="black"/>
                </a:solidFill>
              </a:rPr>
              <a:t> </a:t>
            </a:r>
            <a:r>
              <a:rPr lang="pt-BR" sz="2400" dirty="0" err="1">
                <a:solidFill>
                  <a:prstClr val="black"/>
                </a:solidFill>
              </a:rPr>
              <a:t>están</a:t>
            </a:r>
            <a:r>
              <a:rPr lang="pt-BR" sz="2400" dirty="0">
                <a:solidFill>
                  <a:prstClr val="black"/>
                </a:solidFill>
              </a:rPr>
              <a:t> incluídos no Catálogo de </a:t>
            </a:r>
            <a:r>
              <a:rPr lang="pt-BR" sz="2400" dirty="0" err="1">
                <a:solidFill>
                  <a:prstClr val="black"/>
                </a:solidFill>
              </a:rPr>
              <a:t>Árbores</a:t>
            </a:r>
            <a:r>
              <a:rPr lang="pt-BR" sz="2400" dirty="0">
                <a:solidFill>
                  <a:prstClr val="black"/>
                </a:solidFill>
              </a:rPr>
              <a:t> </a:t>
            </a:r>
            <a:r>
              <a:rPr lang="pt-BR" sz="2400" dirty="0" err="1">
                <a:solidFill>
                  <a:prstClr val="black"/>
                </a:solidFill>
              </a:rPr>
              <a:t>Senlleiras</a:t>
            </a:r>
            <a:r>
              <a:rPr lang="pt-BR" sz="2400" dirty="0">
                <a:solidFill>
                  <a:prstClr val="black"/>
                </a:solidFill>
              </a:rPr>
              <a:t> da </a:t>
            </a:r>
            <a:r>
              <a:rPr lang="pt-BR" sz="2400" dirty="0" err="1">
                <a:solidFill>
                  <a:prstClr val="black"/>
                </a:solidFill>
              </a:rPr>
              <a:t>Xunta</a:t>
            </a:r>
            <a:r>
              <a:rPr lang="pt-BR" sz="2400" dirty="0">
                <a:solidFill>
                  <a:prstClr val="black"/>
                </a:solidFill>
              </a:rPr>
              <a:t> de Galiza.</a:t>
            </a:r>
            <a:endParaRPr lang="gl-ES" sz="2400" dirty="0">
              <a:solidFill>
                <a:prstClr val="black"/>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047" y="2574057"/>
            <a:ext cx="7620000" cy="4127500"/>
          </a:xfrm>
          <a:prstGeom prst="rect">
            <a:avLst/>
          </a:prstGeom>
        </p:spPr>
      </p:pic>
      <p:sp>
        <p:nvSpPr>
          <p:cNvPr id="4" name="Rectángulo 3"/>
          <p:cNvSpPr/>
          <p:nvPr/>
        </p:nvSpPr>
        <p:spPr>
          <a:xfrm>
            <a:off x="759853" y="5385319"/>
            <a:ext cx="3296991" cy="1200329"/>
          </a:xfrm>
          <a:prstGeom prst="rect">
            <a:avLst/>
          </a:prstGeom>
        </p:spPr>
        <p:txBody>
          <a:bodyPr wrap="square">
            <a:spAutoFit/>
          </a:bodyPr>
          <a:lstStyle/>
          <a:p>
            <a:pPr algn="r"/>
            <a:r>
              <a:rPr lang="gl-ES" dirty="0"/>
              <a:t>Castiñeiro centenario no monumento natural Souto de </a:t>
            </a:r>
            <a:r>
              <a:rPr lang="gl-ES" dirty="0" err="1"/>
              <a:t>Rozabales</a:t>
            </a:r>
            <a:r>
              <a:rPr lang="gl-ES" dirty="0"/>
              <a:t> (Manzaneda), é un dos de máis perímetro de Galiza</a:t>
            </a:r>
          </a:p>
        </p:txBody>
      </p:sp>
    </p:spTree>
    <p:extLst>
      <p:ext uri="{BB962C8B-B14F-4D97-AF65-F5344CB8AC3E}">
        <p14:creationId xmlns:p14="http://schemas.microsoft.com/office/powerpoint/2010/main" val="2248276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7202" y="309093"/>
            <a:ext cx="3996744" cy="4154984"/>
          </a:xfrm>
          <a:prstGeom prst="rect">
            <a:avLst/>
          </a:prstGeom>
        </p:spPr>
        <p:txBody>
          <a:bodyPr wrap="square">
            <a:spAutoFit/>
          </a:bodyPr>
          <a:lstStyle/>
          <a:p>
            <a:r>
              <a:rPr lang="pt-BR" sz="2400" dirty="0"/>
              <a:t>Da </a:t>
            </a:r>
            <a:r>
              <a:rPr lang="pt-BR" sz="2400" dirty="0" err="1"/>
              <a:t>importancia</a:t>
            </a:r>
            <a:r>
              <a:rPr lang="pt-BR" sz="2400" dirty="0"/>
              <a:t> da </a:t>
            </a:r>
            <a:r>
              <a:rPr lang="pt-BR" sz="2400" dirty="0" err="1"/>
              <a:t>castaña</a:t>
            </a:r>
            <a:r>
              <a:rPr lang="pt-BR" sz="2400" dirty="0"/>
              <a:t> e da </a:t>
            </a:r>
            <a:r>
              <a:rPr lang="pt-BR" sz="2400" dirty="0" err="1"/>
              <a:t>súa</a:t>
            </a:r>
            <a:r>
              <a:rPr lang="pt-BR" sz="2400" dirty="0"/>
              <a:t> </a:t>
            </a:r>
            <a:r>
              <a:rPr lang="pt-BR" sz="2400" dirty="0" err="1"/>
              <a:t>difusión</a:t>
            </a:r>
            <a:r>
              <a:rPr lang="pt-BR" sz="2400" dirty="0"/>
              <a:t> polo </a:t>
            </a:r>
            <a:r>
              <a:rPr lang="pt-BR" sz="2400" dirty="0" err="1"/>
              <a:t>territorio</a:t>
            </a:r>
            <a:r>
              <a:rPr lang="pt-BR" sz="2400" dirty="0"/>
              <a:t> galego </a:t>
            </a:r>
            <a:r>
              <a:rPr lang="pt-BR" sz="2400" dirty="0" err="1"/>
              <a:t>tamén</a:t>
            </a:r>
            <a:r>
              <a:rPr lang="pt-BR" sz="2400" dirty="0"/>
              <a:t> </a:t>
            </a:r>
            <a:r>
              <a:rPr lang="pt-BR" sz="2400" dirty="0" err="1"/>
              <a:t>son</a:t>
            </a:r>
            <a:r>
              <a:rPr lang="pt-BR" sz="2400" dirty="0"/>
              <a:t> mostra a </a:t>
            </a:r>
            <a:r>
              <a:rPr lang="pt-BR" sz="2400" dirty="0" err="1"/>
              <a:t>existencia</a:t>
            </a:r>
            <a:r>
              <a:rPr lang="pt-BR" sz="2400" dirty="0"/>
              <a:t> de </a:t>
            </a:r>
            <a:r>
              <a:rPr lang="pt-BR" sz="2400" dirty="0" err="1"/>
              <a:t>máis</a:t>
            </a:r>
            <a:r>
              <a:rPr lang="pt-BR" sz="2400" dirty="0"/>
              <a:t> de 150 lugares </a:t>
            </a:r>
            <a:r>
              <a:rPr lang="pt-BR" sz="2400" dirty="0" err="1"/>
              <a:t>co</a:t>
            </a:r>
            <a:r>
              <a:rPr lang="pt-BR" sz="2400" dirty="0"/>
              <a:t> nome de Souto, ou Souto </a:t>
            </a:r>
            <a:r>
              <a:rPr lang="pt-BR" sz="2400" dirty="0" err="1"/>
              <a:t>adxectivado</a:t>
            </a:r>
            <a:r>
              <a:rPr lang="pt-BR" sz="2400" dirty="0"/>
              <a:t>, que case </a:t>
            </a:r>
            <a:r>
              <a:rPr lang="pt-BR" sz="2400" dirty="0" err="1"/>
              <a:t>chegan</a:t>
            </a:r>
            <a:r>
              <a:rPr lang="pt-BR" sz="2400" dirty="0"/>
              <a:t> aos 200 coas </a:t>
            </a:r>
            <a:r>
              <a:rPr lang="pt-BR" sz="2400" dirty="0" err="1"/>
              <a:t>variables</a:t>
            </a:r>
            <a:r>
              <a:rPr lang="pt-BR" sz="2400" dirty="0"/>
              <a:t> </a:t>
            </a:r>
            <a:r>
              <a:rPr lang="pt-BR" sz="2400" dirty="0" err="1"/>
              <a:t>Soutiño</a:t>
            </a:r>
            <a:r>
              <a:rPr lang="pt-BR" sz="2400" dirty="0"/>
              <a:t>, </a:t>
            </a:r>
            <a:r>
              <a:rPr lang="pt-BR" sz="2400" dirty="0" err="1"/>
              <a:t>Soutelo</a:t>
            </a:r>
            <a:r>
              <a:rPr lang="pt-BR" sz="2400" dirty="0"/>
              <a:t> e </a:t>
            </a:r>
            <a:r>
              <a:rPr lang="pt-BR" sz="2400" dirty="0" err="1"/>
              <a:t>Souteliño</a:t>
            </a:r>
            <a:r>
              <a:rPr lang="pt-BR" sz="2400" dirty="0"/>
              <a:t>; e case </a:t>
            </a:r>
            <a:r>
              <a:rPr lang="pt-BR" sz="2400" dirty="0" err="1"/>
              <a:t>un</a:t>
            </a:r>
            <a:r>
              <a:rPr lang="pt-BR" sz="2400" dirty="0"/>
              <a:t> cento de </a:t>
            </a:r>
            <a:r>
              <a:rPr lang="pt-BR" sz="2400" dirty="0" err="1"/>
              <a:t>Castiñeiros</a:t>
            </a:r>
            <a:r>
              <a:rPr lang="pt-BR" sz="2400" dirty="0"/>
              <a:t>, </a:t>
            </a:r>
            <a:r>
              <a:rPr lang="pt-BR" sz="2400" dirty="0" err="1"/>
              <a:t>Castiñeiras</a:t>
            </a:r>
            <a:r>
              <a:rPr lang="pt-BR" sz="2400" dirty="0"/>
              <a:t>, e outras </a:t>
            </a:r>
            <a:r>
              <a:rPr lang="pt-BR" sz="2400" dirty="0" err="1"/>
              <a:t>variacións</a:t>
            </a:r>
            <a:r>
              <a:rPr lang="pt-BR" sz="2400" dirty="0"/>
              <a:t>. </a:t>
            </a:r>
            <a:endParaRPr lang="gl-ES" sz="24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827" y="5121781"/>
            <a:ext cx="2265005" cy="152641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066" y="309093"/>
            <a:ext cx="4637575" cy="408106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445" y="4542505"/>
            <a:ext cx="2325896" cy="210569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533" y="4484074"/>
            <a:ext cx="1820738" cy="2164123"/>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2201" y="2636524"/>
            <a:ext cx="2055684" cy="234575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047" y="4587105"/>
            <a:ext cx="2603485" cy="2061092"/>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1284" y="309093"/>
            <a:ext cx="2506601" cy="2240924"/>
          </a:xfrm>
          <a:prstGeom prst="rect">
            <a:avLst/>
          </a:prstGeom>
        </p:spPr>
      </p:pic>
      <p:pic>
        <p:nvPicPr>
          <p:cNvPr id="4" name="Imagen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2203" y="5124878"/>
            <a:ext cx="1585501" cy="1617211"/>
          </a:xfrm>
          <a:prstGeom prst="rect">
            <a:avLst/>
          </a:prstGeom>
        </p:spPr>
      </p:pic>
    </p:spTree>
    <p:extLst>
      <p:ext uri="{BB962C8B-B14F-4D97-AF65-F5344CB8AC3E}">
        <p14:creationId xmlns:p14="http://schemas.microsoft.com/office/powerpoint/2010/main" val="24021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4044" y="5823277"/>
            <a:ext cx="10822547" cy="523220"/>
          </a:xfrm>
          <a:prstGeom prst="rect">
            <a:avLst/>
          </a:prstGeom>
        </p:spPr>
        <p:txBody>
          <a:bodyPr wrap="square">
            <a:spAutoFit/>
          </a:bodyPr>
          <a:lstStyle/>
          <a:p>
            <a:pPr algn="ctr"/>
            <a:r>
              <a:rPr lang="pt-BR" sz="2800" b="1" dirty="0"/>
              <a:t>e cara </a:t>
            </a:r>
            <a:r>
              <a:rPr lang="pt-BR" sz="2800" b="1" dirty="0" err="1"/>
              <a:t>alá</a:t>
            </a:r>
            <a:r>
              <a:rPr lang="pt-BR" sz="2800" b="1" dirty="0"/>
              <a:t> se foi curioso e disposto </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174" y="323645"/>
            <a:ext cx="5533537" cy="5388265"/>
          </a:xfrm>
          <a:prstGeom prst="rect">
            <a:avLst/>
          </a:prstGeom>
        </p:spPr>
      </p:pic>
    </p:spTree>
    <p:extLst>
      <p:ext uri="{BB962C8B-B14F-4D97-AF65-F5344CB8AC3E}">
        <p14:creationId xmlns:p14="http://schemas.microsoft.com/office/powerpoint/2010/main" val="3019587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3864" y="198805"/>
            <a:ext cx="5374204" cy="5262979"/>
          </a:xfrm>
          <a:prstGeom prst="rect">
            <a:avLst/>
          </a:prstGeom>
          <a:noFill/>
        </p:spPr>
        <p:txBody>
          <a:bodyPr wrap="square" rtlCol="0">
            <a:spAutoFit/>
          </a:bodyPr>
          <a:lstStyle/>
          <a:p>
            <a:r>
              <a:rPr lang="gl-ES" sz="2400" dirty="0"/>
              <a:t>Aínda que os soutos e os castiñeiros tiveron un forte declive no século pasado, a día de hoxe tentan recuperar o seu interese, o seu prestixio e a súa produtividade.  </a:t>
            </a:r>
          </a:p>
          <a:p>
            <a:r>
              <a:rPr lang="gl-ES" sz="2400" dirty="0"/>
              <a:t>Os soutos aínda ocupan en Galiza máis de 20.000 ha e deles obtense unha produción de arredor de 7.400 toneladas de castañas. </a:t>
            </a:r>
          </a:p>
          <a:p>
            <a:r>
              <a:rPr lang="gl-ES" sz="2400" dirty="0"/>
              <a:t>Resultado dese traballo de recuperación e da indubidable calidade da castaña de Galiza, son a creación para ela dunha indicación xeográfica protexida e un selo de calidade.</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760" y="198805"/>
            <a:ext cx="6274702" cy="6300420"/>
          </a:xfrm>
          <a:prstGeom prst="rect">
            <a:avLst/>
          </a:prstGeom>
        </p:spPr>
      </p:pic>
      <p:sp>
        <p:nvSpPr>
          <p:cNvPr id="6" name="Rectángulo 5"/>
          <p:cNvSpPr/>
          <p:nvPr/>
        </p:nvSpPr>
        <p:spPr>
          <a:xfrm>
            <a:off x="2680123" y="5461784"/>
            <a:ext cx="3861370" cy="1200329"/>
          </a:xfrm>
          <a:prstGeom prst="rect">
            <a:avLst/>
          </a:prstGeom>
        </p:spPr>
        <p:txBody>
          <a:bodyPr wrap="square">
            <a:spAutoFit/>
          </a:bodyPr>
          <a:lstStyle/>
          <a:p>
            <a:r>
              <a:rPr lang="pt-BR" dirty="0" err="1"/>
              <a:t>Espazo</a:t>
            </a:r>
            <a:r>
              <a:rPr lang="pt-BR" dirty="0"/>
              <a:t> que </a:t>
            </a:r>
            <a:r>
              <a:rPr lang="pt-BR" dirty="0" err="1"/>
              <a:t>abranguía</a:t>
            </a:r>
            <a:r>
              <a:rPr lang="pt-BR" dirty="0"/>
              <a:t> a zona amparada </a:t>
            </a:r>
            <a:r>
              <a:rPr lang="pt-BR" dirty="0" err="1"/>
              <a:t>pola</a:t>
            </a:r>
            <a:r>
              <a:rPr lang="pt-BR" dirty="0"/>
              <a:t> </a:t>
            </a:r>
            <a:r>
              <a:rPr lang="pt-BR" dirty="0" err="1"/>
              <a:t>denominación</a:t>
            </a:r>
            <a:r>
              <a:rPr lang="pt-BR" dirty="0"/>
              <a:t> </a:t>
            </a:r>
            <a:r>
              <a:rPr lang="pt-BR" dirty="0" err="1"/>
              <a:t>xeográfica</a:t>
            </a:r>
            <a:r>
              <a:rPr lang="pt-BR" dirty="0"/>
              <a:t> </a:t>
            </a:r>
            <a:r>
              <a:rPr lang="pt-BR" dirty="0" err="1"/>
              <a:t>protexida</a:t>
            </a:r>
            <a:r>
              <a:rPr lang="pt-BR" dirty="0"/>
              <a:t> até finais de 2024, antes de ser ampliada á totalidade do </a:t>
            </a:r>
            <a:r>
              <a:rPr lang="pt-BR" dirty="0" err="1"/>
              <a:t>territorio</a:t>
            </a:r>
            <a:r>
              <a:rPr lang="pt-BR" dirty="0"/>
              <a:t>.</a:t>
            </a:r>
          </a:p>
        </p:txBody>
      </p:sp>
    </p:spTree>
    <p:extLst>
      <p:ext uri="{BB962C8B-B14F-4D97-AF65-F5344CB8AC3E}">
        <p14:creationId xmlns:p14="http://schemas.microsoft.com/office/powerpoint/2010/main" val="1895357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50761" y="257577"/>
            <a:ext cx="5331854" cy="4524315"/>
          </a:xfrm>
          <a:prstGeom prst="rect">
            <a:avLst/>
          </a:prstGeom>
          <a:noFill/>
        </p:spPr>
        <p:txBody>
          <a:bodyPr wrap="square" rtlCol="0">
            <a:spAutoFit/>
          </a:bodyPr>
          <a:lstStyle/>
          <a:p>
            <a:r>
              <a:rPr lang="gl-ES" sz="2400" dirty="0"/>
              <a:t>A calidade da castañas galegas está recoñecida e certificada desde o ano 2009 co distintivo “Castaña de Galicia”. </a:t>
            </a:r>
          </a:p>
          <a:p>
            <a:r>
              <a:rPr lang="gl-ES" sz="2400" dirty="0"/>
              <a:t>E asociacións, que acollen produtores, transformadores e </a:t>
            </a:r>
            <a:r>
              <a:rPr lang="gl-ES" sz="2400" dirty="0" err="1"/>
              <a:t>comercializadores</a:t>
            </a:r>
            <a:r>
              <a:rPr lang="gl-ES" sz="2400" dirty="0"/>
              <a:t>; traballan na difusión das </a:t>
            </a:r>
            <a:r>
              <a:rPr lang="gl-ES" sz="2400" dirty="0" err="1"/>
              <a:t>cualidades</a:t>
            </a:r>
            <a:r>
              <a:rPr lang="gl-ES" sz="2400" dirty="0"/>
              <a:t> e a calidade da castaña da Galiza, e realizan actividades para mellorar a xestión dos soutos e a produción de castañas, e organizan eventos para difundir coñecementos relevantes para o sector, e para crear novas aplicacións da castaña. </a:t>
            </a:r>
          </a:p>
        </p:txBody>
      </p:sp>
      <p:pic>
        <p:nvPicPr>
          <p:cNvPr id="7" name="Imagen 6"/>
          <p:cNvPicPr>
            <a:picLocks noChangeAspect="1"/>
          </p:cNvPicPr>
          <p:nvPr/>
        </p:nvPicPr>
        <p:blipFill>
          <a:blip r:embed="rId2"/>
          <a:stretch>
            <a:fillRect/>
          </a:stretch>
        </p:blipFill>
        <p:spPr>
          <a:xfrm>
            <a:off x="8619575" y="257578"/>
            <a:ext cx="2168757" cy="3203994"/>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110" y="3461572"/>
            <a:ext cx="5135853" cy="3230143"/>
          </a:xfrm>
          <a:prstGeom prst="rect">
            <a:avLst/>
          </a:prstGeom>
        </p:spPr>
      </p:pic>
      <p:sp>
        <p:nvSpPr>
          <p:cNvPr id="6" name="CuadroTexto 5"/>
          <p:cNvSpPr txBox="1"/>
          <p:nvPr/>
        </p:nvSpPr>
        <p:spPr>
          <a:xfrm>
            <a:off x="3464417" y="5357528"/>
            <a:ext cx="4296338" cy="1200329"/>
          </a:xfrm>
          <a:prstGeom prst="rect">
            <a:avLst/>
          </a:prstGeom>
          <a:noFill/>
        </p:spPr>
        <p:txBody>
          <a:bodyPr wrap="square" rtlCol="0">
            <a:spAutoFit/>
          </a:bodyPr>
          <a:lstStyle/>
          <a:p>
            <a:pPr algn="r"/>
            <a:r>
              <a:rPr lang="gl-ES" dirty="0" err="1"/>
              <a:t>Recetario</a:t>
            </a:r>
            <a:r>
              <a:rPr lang="gl-ES" dirty="0"/>
              <a:t> que recolle as preparacións finalistas da IX edición. </a:t>
            </a:r>
          </a:p>
          <a:p>
            <a:pPr algn="r"/>
            <a:r>
              <a:rPr lang="gl-ES" dirty="0"/>
              <a:t>No 2024 celebrouse a XIV edición do concurso de Cociña con castañas</a:t>
            </a:r>
          </a:p>
        </p:txBody>
      </p:sp>
      <p:sp>
        <p:nvSpPr>
          <p:cNvPr id="9" name="CuadroTexto 8"/>
          <p:cNvSpPr txBox="1"/>
          <p:nvPr/>
        </p:nvSpPr>
        <p:spPr>
          <a:xfrm>
            <a:off x="6284890" y="936245"/>
            <a:ext cx="2334685" cy="923330"/>
          </a:xfrm>
          <a:prstGeom prst="rect">
            <a:avLst/>
          </a:prstGeom>
          <a:noFill/>
        </p:spPr>
        <p:txBody>
          <a:bodyPr wrap="square" rtlCol="0">
            <a:spAutoFit/>
          </a:bodyPr>
          <a:lstStyle/>
          <a:p>
            <a:pPr algn="r"/>
            <a:r>
              <a:rPr lang="gl-ES" dirty="0"/>
              <a:t>Logotipo que distingue ás castañas cultivadas dentro da IXP</a:t>
            </a:r>
          </a:p>
        </p:txBody>
      </p:sp>
    </p:spTree>
    <p:extLst>
      <p:ext uri="{BB962C8B-B14F-4D97-AF65-F5344CB8AC3E}">
        <p14:creationId xmlns:p14="http://schemas.microsoft.com/office/powerpoint/2010/main" val="2468114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02276" y="1054358"/>
            <a:ext cx="4945488" cy="3416320"/>
          </a:xfrm>
          <a:prstGeom prst="rect">
            <a:avLst/>
          </a:prstGeom>
          <a:noFill/>
        </p:spPr>
        <p:txBody>
          <a:bodyPr wrap="square" rtlCol="0">
            <a:spAutoFit/>
          </a:bodyPr>
          <a:lstStyle/>
          <a:p>
            <a:r>
              <a:rPr lang="gl-ES" sz="2400" dirty="0"/>
              <a:t>Algunhas asociacións e concellos das zonas tradicionais de produción de castañas teñen sinalizadas e acondicionadas rutas da castaña que transitan por soutos, miradoiros e amosan lugares singulares das súas contornas, para dar a coñecer aspectos e materiais relacionados co cultivo e o tratamento das castañas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3874" y="798490"/>
            <a:ext cx="6267719" cy="4700789"/>
          </a:xfrm>
          <a:prstGeom prst="rect">
            <a:avLst/>
          </a:prstGeom>
        </p:spPr>
      </p:pic>
    </p:spTree>
    <p:extLst>
      <p:ext uri="{BB962C8B-B14F-4D97-AF65-F5344CB8AC3E}">
        <p14:creationId xmlns:p14="http://schemas.microsoft.com/office/powerpoint/2010/main" val="3881812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9803" y="378681"/>
            <a:ext cx="6096000" cy="923330"/>
          </a:xfrm>
          <a:prstGeom prst="rect">
            <a:avLst/>
          </a:prstGeom>
        </p:spPr>
        <p:txBody>
          <a:bodyPr>
            <a:spAutoFit/>
          </a:bodyPr>
          <a:lstStyle/>
          <a:p>
            <a:r>
              <a:rPr lang="pt-BR" dirty="0"/>
              <a:t>Da </a:t>
            </a:r>
            <a:r>
              <a:rPr lang="pt-BR" dirty="0" err="1"/>
              <a:t>importancia</a:t>
            </a:r>
            <a:r>
              <a:rPr lang="pt-BR" dirty="0"/>
              <a:t> da </a:t>
            </a:r>
            <a:r>
              <a:rPr lang="pt-BR" dirty="0" err="1"/>
              <a:t>castaña</a:t>
            </a:r>
            <a:r>
              <a:rPr lang="pt-BR" dirty="0"/>
              <a:t> na vida das </a:t>
            </a:r>
            <a:r>
              <a:rPr lang="pt-BR" dirty="0" err="1"/>
              <a:t>persoas</a:t>
            </a:r>
            <a:r>
              <a:rPr lang="pt-BR" dirty="0"/>
              <a:t>  </a:t>
            </a:r>
            <a:r>
              <a:rPr lang="pt-BR" dirty="0" err="1"/>
              <a:t>tamén</a:t>
            </a:r>
            <a:r>
              <a:rPr lang="pt-BR" dirty="0"/>
              <a:t> é unha mostra a </a:t>
            </a:r>
            <a:r>
              <a:rPr lang="pt-BR" dirty="0" err="1"/>
              <a:t>súa</a:t>
            </a:r>
            <a:r>
              <a:rPr lang="pt-BR" dirty="0"/>
              <a:t> presencia no saber e no </a:t>
            </a:r>
            <a:r>
              <a:rPr lang="pt-BR" dirty="0" err="1"/>
              <a:t>lecer</a:t>
            </a:r>
            <a:r>
              <a:rPr lang="pt-BR" dirty="0"/>
              <a:t>, </a:t>
            </a:r>
            <a:r>
              <a:rPr lang="pt-BR" dirty="0" err="1"/>
              <a:t>en</a:t>
            </a:r>
            <a:r>
              <a:rPr lang="pt-BR" dirty="0"/>
              <a:t> forma de cantigas, ditos, </a:t>
            </a:r>
            <a:r>
              <a:rPr lang="pt-BR" dirty="0" err="1"/>
              <a:t>refráns</a:t>
            </a:r>
            <a:r>
              <a:rPr lang="pt-BR" dirty="0"/>
              <a:t> e </a:t>
            </a:r>
            <a:r>
              <a:rPr lang="pt-BR" dirty="0" err="1"/>
              <a:t>adiviñas</a:t>
            </a:r>
            <a:r>
              <a:rPr lang="pt-BR" dirty="0"/>
              <a:t>...</a:t>
            </a:r>
          </a:p>
        </p:txBody>
      </p:sp>
      <p:sp>
        <p:nvSpPr>
          <p:cNvPr id="3" name="Rectángulo 2"/>
          <p:cNvSpPr/>
          <p:nvPr/>
        </p:nvSpPr>
        <p:spPr>
          <a:xfrm>
            <a:off x="425004" y="1302011"/>
            <a:ext cx="5962917" cy="2308324"/>
          </a:xfrm>
          <a:prstGeom prst="rect">
            <a:avLst/>
          </a:prstGeom>
          <a:solidFill>
            <a:schemeClr val="accent4">
              <a:lumMod val="20000"/>
              <a:lumOff val="80000"/>
            </a:schemeClr>
          </a:solidFill>
        </p:spPr>
        <p:txBody>
          <a:bodyPr wrap="square">
            <a:spAutoFit/>
          </a:bodyPr>
          <a:lstStyle/>
          <a:p>
            <a:r>
              <a:rPr lang="pt-BR" dirty="0"/>
              <a:t>Non </a:t>
            </a:r>
            <a:r>
              <a:rPr lang="pt-BR" dirty="0" err="1"/>
              <a:t>chas</a:t>
            </a:r>
            <a:r>
              <a:rPr lang="pt-BR" dirty="0"/>
              <a:t> quero, non </a:t>
            </a:r>
            <a:r>
              <a:rPr lang="pt-BR" dirty="0" err="1"/>
              <a:t>chas</a:t>
            </a:r>
            <a:r>
              <a:rPr lang="pt-BR" dirty="0"/>
              <a:t> quero  </a:t>
            </a:r>
            <a:r>
              <a:rPr lang="pt-BR" dirty="0" err="1"/>
              <a:t>castañas</a:t>
            </a:r>
            <a:r>
              <a:rPr lang="pt-BR" dirty="0"/>
              <a:t> do teu </a:t>
            </a:r>
            <a:r>
              <a:rPr lang="pt-BR" dirty="0" err="1"/>
              <a:t>magosto</a:t>
            </a:r>
            <a:r>
              <a:rPr lang="pt-BR" dirty="0"/>
              <a:t> </a:t>
            </a:r>
          </a:p>
          <a:p>
            <a:r>
              <a:rPr lang="pt-BR" dirty="0"/>
              <a:t>Non </a:t>
            </a:r>
            <a:r>
              <a:rPr lang="pt-BR" dirty="0" err="1"/>
              <a:t>chas</a:t>
            </a:r>
            <a:r>
              <a:rPr lang="pt-BR" dirty="0"/>
              <a:t> quero, non </a:t>
            </a:r>
            <a:r>
              <a:rPr lang="pt-BR" dirty="0" err="1"/>
              <a:t>chas</a:t>
            </a:r>
            <a:r>
              <a:rPr lang="pt-BR" dirty="0"/>
              <a:t> quero que me </a:t>
            </a:r>
            <a:r>
              <a:rPr lang="pt-BR" dirty="0" err="1"/>
              <a:t>saben</a:t>
            </a:r>
            <a:r>
              <a:rPr lang="pt-BR" dirty="0"/>
              <a:t> a </a:t>
            </a:r>
            <a:r>
              <a:rPr lang="pt-BR" dirty="0" err="1"/>
              <a:t>chamosco</a:t>
            </a:r>
            <a:r>
              <a:rPr lang="pt-BR" dirty="0"/>
              <a:t>.</a:t>
            </a:r>
          </a:p>
          <a:p>
            <a:r>
              <a:rPr lang="pt-BR" dirty="0"/>
              <a:t>A </a:t>
            </a:r>
            <a:r>
              <a:rPr lang="pt-BR" dirty="0" err="1"/>
              <a:t>castaña</a:t>
            </a:r>
            <a:r>
              <a:rPr lang="pt-BR" dirty="0"/>
              <a:t> no </a:t>
            </a:r>
            <a:r>
              <a:rPr lang="pt-BR" dirty="0" err="1"/>
              <a:t>ourizo</a:t>
            </a:r>
            <a:r>
              <a:rPr lang="pt-BR" dirty="0"/>
              <a:t> </a:t>
            </a:r>
            <a:r>
              <a:rPr lang="pt-BR" dirty="0" err="1"/>
              <a:t>quixo</a:t>
            </a:r>
            <a:r>
              <a:rPr lang="pt-BR" dirty="0"/>
              <a:t> rir e </a:t>
            </a:r>
            <a:r>
              <a:rPr lang="pt-BR" dirty="0" err="1"/>
              <a:t>regañou</a:t>
            </a:r>
            <a:r>
              <a:rPr lang="pt-BR" dirty="0"/>
              <a:t>. </a:t>
            </a:r>
          </a:p>
          <a:p>
            <a:r>
              <a:rPr lang="pt-BR" dirty="0" err="1"/>
              <a:t>Caeu</a:t>
            </a:r>
            <a:r>
              <a:rPr lang="pt-BR" dirty="0"/>
              <a:t> do </a:t>
            </a:r>
            <a:r>
              <a:rPr lang="pt-BR" dirty="0" err="1"/>
              <a:t>castiro</a:t>
            </a:r>
            <a:r>
              <a:rPr lang="pt-BR" dirty="0"/>
              <a:t> abaixo. Vaia tombo que levou.</a:t>
            </a:r>
          </a:p>
          <a:p>
            <a:r>
              <a:rPr lang="pt-BR" dirty="0"/>
              <a:t>Santo que estás no </a:t>
            </a:r>
            <a:r>
              <a:rPr lang="pt-BR" dirty="0" err="1"/>
              <a:t>canizo</a:t>
            </a:r>
            <a:r>
              <a:rPr lang="pt-BR" dirty="0"/>
              <a:t> bota </a:t>
            </a:r>
            <a:r>
              <a:rPr lang="pt-BR" dirty="0" err="1"/>
              <a:t>castañas</a:t>
            </a:r>
            <a:r>
              <a:rPr lang="pt-BR" dirty="0"/>
              <a:t> embaixo </a:t>
            </a:r>
          </a:p>
          <a:p>
            <a:r>
              <a:rPr lang="pt-BR" dirty="0"/>
              <a:t>que </a:t>
            </a:r>
            <a:r>
              <a:rPr lang="pt-BR" dirty="0" err="1"/>
              <a:t>anque</a:t>
            </a:r>
            <a:r>
              <a:rPr lang="pt-BR" dirty="0"/>
              <a:t> non </a:t>
            </a:r>
            <a:r>
              <a:rPr lang="pt-BR" dirty="0" err="1"/>
              <a:t>teña</a:t>
            </a:r>
            <a:r>
              <a:rPr lang="pt-BR" dirty="0"/>
              <a:t> </a:t>
            </a:r>
            <a:r>
              <a:rPr lang="pt-BR" dirty="0" err="1"/>
              <a:t>mandil</a:t>
            </a:r>
            <a:r>
              <a:rPr lang="pt-BR" dirty="0"/>
              <a:t> </a:t>
            </a:r>
            <a:r>
              <a:rPr lang="pt-BR" dirty="0" err="1"/>
              <a:t>collereinas</a:t>
            </a:r>
            <a:r>
              <a:rPr lang="pt-BR" dirty="0"/>
              <a:t> no </a:t>
            </a:r>
            <a:r>
              <a:rPr lang="pt-BR" dirty="0" err="1"/>
              <a:t>refaixo</a:t>
            </a:r>
            <a:endParaRPr lang="pt-BR" dirty="0"/>
          </a:p>
          <a:p>
            <a:r>
              <a:rPr lang="pt-BR" dirty="0"/>
              <a:t>Viva o lugar da </a:t>
            </a:r>
            <a:r>
              <a:rPr lang="pt-BR" dirty="0" err="1"/>
              <a:t>Derrasa</a:t>
            </a:r>
            <a:r>
              <a:rPr lang="pt-BR" dirty="0"/>
              <a:t> </a:t>
            </a:r>
            <a:r>
              <a:rPr lang="pt-BR" dirty="0" err="1"/>
              <a:t>con</a:t>
            </a:r>
            <a:r>
              <a:rPr lang="pt-BR" dirty="0"/>
              <a:t> todos seus arredores. </a:t>
            </a:r>
          </a:p>
          <a:p>
            <a:r>
              <a:rPr lang="pt-BR" dirty="0"/>
              <a:t>Terra de moitas </a:t>
            </a:r>
            <a:r>
              <a:rPr lang="pt-BR" dirty="0" err="1"/>
              <a:t>castañas</a:t>
            </a:r>
            <a:r>
              <a:rPr lang="pt-BR" dirty="0"/>
              <a:t>. </a:t>
            </a:r>
            <a:r>
              <a:rPr lang="pt-BR" dirty="0" err="1"/>
              <a:t>Vivan</a:t>
            </a:r>
            <a:r>
              <a:rPr lang="pt-BR" dirty="0"/>
              <a:t> os </a:t>
            </a:r>
            <a:r>
              <a:rPr lang="pt-BR" dirty="0" err="1"/>
              <a:t>apañadores</a:t>
            </a:r>
            <a:r>
              <a:rPr lang="pt-BR" dirty="0"/>
              <a:t>!</a:t>
            </a:r>
          </a:p>
        </p:txBody>
      </p:sp>
      <p:sp>
        <p:nvSpPr>
          <p:cNvPr id="6" name="Rectángulo 5">
            <a:extLst>
              <a:ext uri="{FF2B5EF4-FFF2-40B4-BE49-F238E27FC236}">
                <a16:creationId xmlns:a16="http://schemas.microsoft.com/office/drawing/2014/main" id="{C43EA25B-61B8-0BC2-BB8F-66D7654836E0}"/>
              </a:ext>
            </a:extLst>
          </p:cNvPr>
          <p:cNvSpPr/>
          <p:nvPr/>
        </p:nvSpPr>
        <p:spPr>
          <a:xfrm>
            <a:off x="1602297" y="3732906"/>
            <a:ext cx="9815120" cy="25853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 name="Rectángulo 3"/>
          <p:cNvSpPr/>
          <p:nvPr/>
        </p:nvSpPr>
        <p:spPr>
          <a:xfrm>
            <a:off x="1602297" y="3732906"/>
            <a:ext cx="9815120" cy="25853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pt-BR" dirty="0"/>
              <a:t>Alto me vexo no eu </a:t>
            </a:r>
            <a:r>
              <a:rPr lang="pt-BR" dirty="0" err="1"/>
              <a:t>piringuexo</a:t>
            </a:r>
            <a:r>
              <a:rPr lang="pt-BR" dirty="0"/>
              <a:t> vexo o meu mal vir e non podo </a:t>
            </a:r>
            <a:r>
              <a:rPr lang="pt-BR" dirty="0" err="1"/>
              <a:t>fuxir</a:t>
            </a:r>
            <a:r>
              <a:rPr lang="pt-BR" dirty="0"/>
              <a:t>. (A </a:t>
            </a:r>
            <a:r>
              <a:rPr lang="pt-BR" dirty="0" err="1"/>
              <a:t>castaña</a:t>
            </a:r>
            <a:r>
              <a:rPr lang="pt-BR" dirty="0"/>
              <a:t> vendo vir ao </a:t>
            </a:r>
            <a:r>
              <a:rPr lang="pt-BR" dirty="0" err="1"/>
              <a:t>apañador</a:t>
            </a:r>
            <a:r>
              <a:rPr lang="pt-BR" dirty="0"/>
              <a:t>).</a:t>
            </a:r>
          </a:p>
          <a:p>
            <a:r>
              <a:rPr lang="pt-BR" dirty="0"/>
              <a:t>Altos padres, lindas madres, criado entre foles. </a:t>
            </a:r>
            <a:r>
              <a:rPr lang="pt-BR" dirty="0" err="1"/>
              <a:t>Adiviña</a:t>
            </a:r>
            <a:r>
              <a:rPr lang="pt-BR" dirty="0"/>
              <a:t> si podes. (A </a:t>
            </a:r>
            <a:r>
              <a:rPr lang="pt-BR" dirty="0" err="1"/>
              <a:t>castaña</a:t>
            </a:r>
            <a:r>
              <a:rPr lang="pt-BR" dirty="0"/>
              <a:t>)</a:t>
            </a:r>
          </a:p>
          <a:p>
            <a:r>
              <a:rPr lang="pt-BR" dirty="0"/>
              <a:t>No alto </a:t>
            </a:r>
            <a:r>
              <a:rPr lang="pt-BR" dirty="0" err="1"/>
              <a:t>nace</a:t>
            </a:r>
            <a:r>
              <a:rPr lang="pt-BR" dirty="0"/>
              <a:t>, no alto se </a:t>
            </a:r>
            <a:r>
              <a:rPr lang="pt-BR" dirty="0" err="1"/>
              <a:t>cría</a:t>
            </a:r>
            <a:r>
              <a:rPr lang="pt-BR" dirty="0"/>
              <a:t> e coa </a:t>
            </a:r>
            <a:r>
              <a:rPr lang="pt-BR" dirty="0" err="1"/>
              <a:t>risa</a:t>
            </a:r>
            <a:r>
              <a:rPr lang="pt-BR" dirty="0"/>
              <a:t> que </a:t>
            </a:r>
            <a:r>
              <a:rPr lang="pt-BR" dirty="0" err="1"/>
              <a:t>lle</a:t>
            </a:r>
            <a:r>
              <a:rPr lang="pt-BR" dirty="0"/>
              <a:t> dou perdeu todo o que </a:t>
            </a:r>
            <a:r>
              <a:rPr lang="pt-BR" dirty="0" err="1"/>
              <a:t>gañou</a:t>
            </a:r>
            <a:r>
              <a:rPr lang="pt-BR" dirty="0"/>
              <a:t>. (O </a:t>
            </a:r>
            <a:r>
              <a:rPr lang="pt-BR" dirty="0" err="1"/>
              <a:t>ourizo</a:t>
            </a:r>
            <a:r>
              <a:rPr lang="pt-BR" dirty="0"/>
              <a:t> da </a:t>
            </a:r>
            <a:r>
              <a:rPr lang="pt-BR" dirty="0" err="1"/>
              <a:t>castaña</a:t>
            </a:r>
            <a:r>
              <a:rPr lang="pt-BR" dirty="0"/>
              <a:t>).</a:t>
            </a:r>
          </a:p>
          <a:p>
            <a:r>
              <a:rPr lang="pt-BR" dirty="0"/>
              <a:t>Alto está, barbas </a:t>
            </a:r>
            <a:r>
              <a:rPr lang="pt-BR" dirty="0" err="1"/>
              <a:t>ten</a:t>
            </a:r>
            <a:r>
              <a:rPr lang="pt-BR" dirty="0"/>
              <a:t>, e </a:t>
            </a:r>
            <a:r>
              <a:rPr lang="pt-BR" dirty="0" err="1"/>
              <a:t>cando</a:t>
            </a:r>
            <a:r>
              <a:rPr lang="pt-BR" dirty="0"/>
              <a:t> ri perde o que ten. (O </a:t>
            </a:r>
            <a:r>
              <a:rPr lang="pt-BR" dirty="0" err="1"/>
              <a:t>ourizo</a:t>
            </a:r>
            <a:r>
              <a:rPr lang="pt-BR" dirty="0"/>
              <a:t> da </a:t>
            </a:r>
            <a:r>
              <a:rPr lang="pt-BR" dirty="0" err="1"/>
              <a:t>castaña</a:t>
            </a:r>
            <a:r>
              <a:rPr lang="pt-BR" dirty="0"/>
              <a:t>)</a:t>
            </a:r>
          </a:p>
          <a:p>
            <a:r>
              <a:rPr lang="pt-BR" dirty="0"/>
              <a:t>Alto </a:t>
            </a:r>
            <a:r>
              <a:rPr lang="pt-BR" dirty="0" err="1"/>
              <a:t>pimpín</a:t>
            </a:r>
            <a:r>
              <a:rPr lang="pt-BR" dirty="0"/>
              <a:t>, </a:t>
            </a:r>
            <a:r>
              <a:rPr lang="pt-BR" dirty="0" err="1"/>
              <a:t>ruín</a:t>
            </a:r>
            <a:r>
              <a:rPr lang="pt-BR" dirty="0"/>
              <a:t> </a:t>
            </a:r>
            <a:r>
              <a:rPr lang="pt-BR" dirty="0" err="1"/>
              <a:t>cabaleiro</a:t>
            </a:r>
            <a:r>
              <a:rPr lang="pt-BR" dirty="0"/>
              <a:t>;  </a:t>
            </a:r>
            <a:r>
              <a:rPr lang="pt-BR" dirty="0" err="1"/>
              <a:t>pégalle</a:t>
            </a:r>
            <a:r>
              <a:rPr lang="pt-BR" dirty="0"/>
              <a:t> a risada e solta o </a:t>
            </a:r>
            <a:r>
              <a:rPr lang="pt-BR" dirty="0" err="1"/>
              <a:t>diñeiro</a:t>
            </a:r>
            <a:r>
              <a:rPr lang="pt-BR" dirty="0"/>
              <a:t>. (O </a:t>
            </a:r>
            <a:r>
              <a:rPr lang="pt-BR" dirty="0" err="1"/>
              <a:t>ourizo</a:t>
            </a:r>
            <a:r>
              <a:rPr lang="pt-BR" dirty="0"/>
              <a:t> da </a:t>
            </a:r>
            <a:r>
              <a:rPr lang="pt-BR" dirty="0" err="1"/>
              <a:t>castaña</a:t>
            </a:r>
            <a:r>
              <a:rPr lang="pt-BR" dirty="0"/>
              <a:t>).</a:t>
            </a:r>
          </a:p>
          <a:p>
            <a:r>
              <a:rPr lang="pt-BR" dirty="0"/>
              <a:t>      </a:t>
            </a:r>
            <a:r>
              <a:rPr lang="pt-BR" dirty="0" err="1"/>
              <a:t>Rómpelle</a:t>
            </a:r>
            <a:r>
              <a:rPr lang="pt-BR" dirty="0"/>
              <a:t> a bolsa e perde o </a:t>
            </a:r>
            <a:r>
              <a:rPr lang="pt-BR" dirty="0" err="1"/>
              <a:t>diñeiro</a:t>
            </a:r>
            <a:r>
              <a:rPr lang="pt-BR" dirty="0"/>
              <a:t>.</a:t>
            </a:r>
          </a:p>
          <a:p>
            <a:r>
              <a:rPr lang="pt-BR" dirty="0"/>
              <a:t>Alto me vexo no meu </a:t>
            </a:r>
            <a:r>
              <a:rPr lang="pt-BR" dirty="0" err="1"/>
              <a:t>caparexo</a:t>
            </a:r>
            <a:r>
              <a:rPr lang="pt-BR" dirty="0"/>
              <a:t>, o pau vexo vir e non podo </a:t>
            </a:r>
            <a:r>
              <a:rPr lang="pt-BR" dirty="0" err="1"/>
              <a:t>fuxir</a:t>
            </a:r>
            <a:r>
              <a:rPr lang="pt-BR" dirty="0"/>
              <a:t>. (O </a:t>
            </a:r>
            <a:r>
              <a:rPr lang="pt-BR" dirty="0" err="1"/>
              <a:t>ourizo</a:t>
            </a:r>
            <a:r>
              <a:rPr lang="pt-BR" dirty="0"/>
              <a:t>  ao vir o pau, a </a:t>
            </a:r>
            <a:r>
              <a:rPr lang="pt-BR" dirty="0" err="1"/>
              <a:t>baloira</a:t>
            </a:r>
            <a:r>
              <a:rPr lang="pt-BR" dirty="0"/>
              <a:t>). </a:t>
            </a:r>
          </a:p>
          <a:p>
            <a:r>
              <a:rPr lang="pt-BR" dirty="0"/>
              <a:t>Casa de ouro </a:t>
            </a:r>
            <a:r>
              <a:rPr lang="pt-BR" dirty="0" err="1"/>
              <a:t>ben</a:t>
            </a:r>
            <a:r>
              <a:rPr lang="pt-BR" dirty="0"/>
              <a:t> armada, defendida porque si; queda a </a:t>
            </a:r>
            <a:r>
              <a:rPr lang="pt-BR" dirty="0" err="1"/>
              <a:t>pobriña</a:t>
            </a:r>
            <a:r>
              <a:rPr lang="pt-BR" dirty="0"/>
              <a:t> </a:t>
            </a:r>
            <a:r>
              <a:rPr lang="pt-BR" dirty="0" err="1"/>
              <a:t>sen</a:t>
            </a:r>
            <a:r>
              <a:rPr lang="pt-BR" dirty="0"/>
              <a:t> nada </a:t>
            </a:r>
            <a:r>
              <a:rPr lang="pt-BR" dirty="0" err="1"/>
              <a:t>cando</a:t>
            </a:r>
            <a:r>
              <a:rPr lang="pt-BR" dirty="0"/>
              <a:t> é </a:t>
            </a:r>
            <a:r>
              <a:rPr lang="pt-BR" dirty="0" err="1"/>
              <a:t>amable</a:t>
            </a:r>
            <a:r>
              <a:rPr lang="pt-BR" dirty="0"/>
              <a:t> e </a:t>
            </a:r>
            <a:r>
              <a:rPr lang="pt-BR" dirty="0" err="1"/>
              <a:t>sorrí</a:t>
            </a:r>
            <a:r>
              <a:rPr lang="pt-BR" dirty="0"/>
              <a:t>. </a:t>
            </a:r>
          </a:p>
          <a:p>
            <a:r>
              <a:rPr lang="pt-BR" dirty="0"/>
              <a:t>(O </a:t>
            </a:r>
            <a:r>
              <a:rPr lang="pt-BR" dirty="0" err="1"/>
              <a:t>ourizo</a:t>
            </a:r>
            <a:r>
              <a:rPr lang="pt-BR" dirty="0"/>
              <a:t>, Manuel María)</a:t>
            </a:r>
          </a:p>
        </p:txBody>
      </p:sp>
      <p:sp>
        <p:nvSpPr>
          <p:cNvPr id="5" name="CuadroTexto 4"/>
          <p:cNvSpPr txBox="1"/>
          <p:nvPr/>
        </p:nvSpPr>
        <p:spPr>
          <a:xfrm>
            <a:off x="6551053" y="1994508"/>
            <a:ext cx="5108621" cy="646331"/>
          </a:xfrm>
          <a:prstGeom prst="rect">
            <a:avLst/>
          </a:prstGeom>
          <a:solidFill>
            <a:schemeClr val="accent6">
              <a:lumMod val="40000"/>
              <a:lumOff val="60000"/>
            </a:schemeClr>
          </a:solidFill>
        </p:spPr>
        <p:txBody>
          <a:bodyPr wrap="square" rtlCol="0">
            <a:spAutoFit/>
          </a:bodyPr>
          <a:lstStyle/>
          <a:p>
            <a:r>
              <a:rPr lang="gl-ES" dirty="0"/>
              <a:t>A castaña no Nadal sabe ben e parte mal</a:t>
            </a:r>
          </a:p>
          <a:p>
            <a:r>
              <a:rPr lang="pt-BR" dirty="0"/>
              <a:t>A </a:t>
            </a:r>
            <a:r>
              <a:rPr lang="pt-BR" dirty="0" err="1"/>
              <a:t>castaña</a:t>
            </a:r>
            <a:r>
              <a:rPr lang="pt-BR" dirty="0"/>
              <a:t> quer </a:t>
            </a:r>
            <a:r>
              <a:rPr lang="pt-BR" dirty="0" err="1"/>
              <a:t>en</a:t>
            </a:r>
            <a:r>
              <a:rPr lang="pt-BR" dirty="0"/>
              <a:t> agosto arder e </a:t>
            </a:r>
            <a:r>
              <a:rPr lang="pt-BR" dirty="0" err="1"/>
              <a:t>en</a:t>
            </a:r>
            <a:r>
              <a:rPr lang="pt-BR" dirty="0"/>
              <a:t> setembro beber. </a:t>
            </a:r>
          </a:p>
        </p:txBody>
      </p:sp>
    </p:spTree>
    <p:extLst>
      <p:ext uri="{BB962C8B-B14F-4D97-AF65-F5344CB8AC3E}">
        <p14:creationId xmlns:p14="http://schemas.microsoft.com/office/powerpoint/2010/main" val="2822920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1821" y="221973"/>
            <a:ext cx="4391694" cy="1938992"/>
          </a:xfrm>
          <a:prstGeom prst="rect">
            <a:avLst/>
          </a:prstGeom>
          <a:noFill/>
        </p:spPr>
        <p:txBody>
          <a:bodyPr wrap="square" rtlCol="0">
            <a:spAutoFit/>
          </a:bodyPr>
          <a:lstStyle/>
          <a:p>
            <a:r>
              <a:rPr lang="gl-ES" sz="6000" b="1" dirty="0"/>
              <a:t>o cultivo </a:t>
            </a:r>
          </a:p>
          <a:p>
            <a:r>
              <a:rPr lang="gl-ES" sz="6000" b="1" dirty="0"/>
              <a:t>da castaña </a:t>
            </a:r>
          </a:p>
        </p:txBody>
      </p:sp>
      <p:sp>
        <p:nvSpPr>
          <p:cNvPr id="3" name="CuadroTexto 2"/>
          <p:cNvSpPr txBox="1"/>
          <p:nvPr/>
        </p:nvSpPr>
        <p:spPr>
          <a:xfrm>
            <a:off x="291922" y="2160965"/>
            <a:ext cx="4228561" cy="4524315"/>
          </a:xfrm>
          <a:prstGeom prst="rect">
            <a:avLst/>
          </a:prstGeom>
          <a:noFill/>
        </p:spPr>
        <p:txBody>
          <a:bodyPr wrap="square" rtlCol="0">
            <a:spAutoFit/>
          </a:bodyPr>
          <a:lstStyle/>
          <a:p>
            <a:r>
              <a:rPr lang="gl-ES" sz="2400" dirty="0"/>
              <a:t>O cultivo da castaña comeza coa plantación do souto que se ha de facer nun terreo de características axeitadas para o desenvolvemento das plantas – silíceo, fresco, cun certo grao de humidade-, ben orientado,... no que se sementarán as castañas ou se asentarán exemplares sans  de especies resistentes, nun marco aberto de entre 10 e 14 m de lado</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648" y="837126"/>
            <a:ext cx="7074795" cy="5306097"/>
          </a:xfrm>
          <a:prstGeom prst="rect">
            <a:avLst/>
          </a:prstGeom>
        </p:spPr>
      </p:pic>
    </p:spTree>
    <p:extLst>
      <p:ext uri="{BB962C8B-B14F-4D97-AF65-F5344CB8AC3E}">
        <p14:creationId xmlns:p14="http://schemas.microsoft.com/office/powerpoint/2010/main" val="1248290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687047" y="276409"/>
            <a:ext cx="5102794" cy="6279424"/>
          </a:xfrm>
          <a:prstGeom prst="rect">
            <a:avLst/>
          </a:prstGeom>
        </p:spPr>
      </p:pic>
      <p:sp>
        <p:nvSpPr>
          <p:cNvPr id="4" name="CuadroTexto 3"/>
          <p:cNvSpPr txBox="1"/>
          <p:nvPr/>
        </p:nvSpPr>
        <p:spPr>
          <a:xfrm>
            <a:off x="4742126" y="3732824"/>
            <a:ext cx="1883917" cy="1754326"/>
          </a:xfrm>
          <a:prstGeom prst="rect">
            <a:avLst/>
          </a:prstGeom>
          <a:noFill/>
        </p:spPr>
        <p:txBody>
          <a:bodyPr wrap="square" rtlCol="0">
            <a:spAutoFit/>
          </a:bodyPr>
          <a:lstStyle/>
          <a:p>
            <a:pPr algn="r"/>
            <a:r>
              <a:rPr lang="gl-ES" dirty="0"/>
              <a:t>Souto novo con exemplares aos que se lles fixo unha poda de formación e enxertos </a:t>
            </a:r>
          </a:p>
        </p:txBody>
      </p:sp>
      <p:sp>
        <p:nvSpPr>
          <p:cNvPr id="5" name="CuadroTexto 4"/>
          <p:cNvSpPr txBox="1"/>
          <p:nvPr/>
        </p:nvSpPr>
        <p:spPr>
          <a:xfrm>
            <a:off x="386364" y="204515"/>
            <a:ext cx="4924023" cy="2677656"/>
          </a:xfrm>
          <a:prstGeom prst="rect">
            <a:avLst/>
          </a:prstGeom>
          <a:noFill/>
        </p:spPr>
        <p:txBody>
          <a:bodyPr wrap="square" rtlCol="0">
            <a:spAutoFit/>
          </a:bodyPr>
          <a:lstStyle/>
          <a:p>
            <a:r>
              <a:rPr lang="gl-ES" sz="2400" dirty="0"/>
              <a:t>Cando os exemplares están ben asentados, entre os 7 e os 9 anos, dáselle a primeira poda, de formación, coa que se limita o crecemento en altura do talo, e enxértanselle as variedades desexadas.</a:t>
            </a:r>
          </a:p>
        </p:txBody>
      </p:sp>
      <p:pic>
        <p:nvPicPr>
          <p:cNvPr id="3" name="Imagen 2"/>
          <p:cNvPicPr>
            <a:picLocks noChangeAspect="1"/>
          </p:cNvPicPr>
          <p:nvPr/>
        </p:nvPicPr>
        <p:blipFill>
          <a:blip r:embed="rId3"/>
          <a:stretch>
            <a:fillRect/>
          </a:stretch>
        </p:blipFill>
        <p:spPr>
          <a:xfrm>
            <a:off x="850306" y="3041005"/>
            <a:ext cx="3556285" cy="2909034"/>
          </a:xfrm>
          <a:prstGeom prst="rect">
            <a:avLst/>
          </a:prstGeom>
        </p:spPr>
      </p:pic>
      <p:sp>
        <p:nvSpPr>
          <p:cNvPr id="6" name="CuadroTexto 5"/>
          <p:cNvSpPr txBox="1"/>
          <p:nvPr/>
        </p:nvSpPr>
        <p:spPr>
          <a:xfrm>
            <a:off x="476518" y="6181859"/>
            <a:ext cx="4204604" cy="369332"/>
          </a:xfrm>
          <a:prstGeom prst="rect">
            <a:avLst/>
          </a:prstGeom>
          <a:noFill/>
        </p:spPr>
        <p:txBody>
          <a:bodyPr wrap="square" rtlCol="0">
            <a:spAutoFit/>
          </a:bodyPr>
          <a:lstStyle/>
          <a:p>
            <a:r>
              <a:rPr lang="gl-ES" dirty="0"/>
              <a:t>Enxerto con pugas da variedade escollida.</a:t>
            </a:r>
          </a:p>
        </p:txBody>
      </p:sp>
    </p:spTree>
    <p:extLst>
      <p:ext uri="{BB962C8B-B14F-4D97-AF65-F5344CB8AC3E}">
        <p14:creationId xmlns:p14="http://schemas.microsoft.com/office/powerpoint/2010/main" val="1456107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6772" y="407608"/>
            <a:ext cx="4125532" cy="3046988"/>
          </a:xfrm>
          <a:prstGeom prst="rect">
            <a:avLst/>
          </a:prstGeom>
        </p:spPr>
        <p:txBody>
          <a:bodyPr wrap="square">
            <a:spAutoFit/>
          </a:bodyPr>
          <a:lstStyle/>
          <a:p>
            <a:r>
              <a:rPr lang="pt-BR" sz="2400" dirty="0"/>
              <a:t>logo, cada 5 ou 6 anos, </a:t>
            </a:r>
            <a:r>
              <a:rPr lang="pt-BR" sz="2400" dirty="0" err="1"/>
              <a:t>dánselle</a:t>
            </a:r>
            <a:r>
              <a:rPr lang="pt-BR" sz="2400" dirty="0"/>
              <a:t> outras podas de </a:t>
            </a:r>
            <a:r>
              <a:rPr lang="pt-BR" sz="2400" dirty="0" err="1"/>
              <a:t>mantemento</a:t>
            </a:r>
            <a:r>
              <a:rPr lang="pt-BR" sz="2400" dirty="0"/>
              <a:t>, para conservar a </a:t>
            </a:r>
            <a:r>
              <a:rPr lang="pt-BR" sz="2400" dirty="0" err="1"/>
              <a:t>árbore</a:t>
            </a:r>
            <a:r>
              <a:rPr lang="pt-BR" sz="2400" dirty="0"/>
              <a:t> nas </a:t>
            </a:r>
            <a:r>
              <a:rPr lang="pt-BR" sz="2400" dirty="0" err="1"/>
              <a:t>dimensións</a:t>
            </a:r>
            <a:r>
              <a:rPr lang="pt-BR" sz="2400" dirty="0"/>
              <a:t> </a:t>
            </a:r>
            <a:r>
              <a:rPr lang="pt-BR" sz="2400" dirty="0" err="1"/>
              <a:t>axeitadas</a:t>
            </a:r>
            <a:r>
              <a:rPr lang="pt-BR" sz="2400" dirty="0"/>
              <a:t> para o seu </a:t>
            </a:r>
            <a:r>
              <a:rPr lang="pt-BR" sz="2400" dirty="0" err="1"/>
              <a:t>laboreo</a:t>
            </a:r>
            <a:r>
              <a:rPr lang="pt-BR" sz="2400" dirty="0"/>
              <a:t>, e </a:t>
            </a:r>
            <a:r>
              <a:rPr lang="pt-BR" sz="2400" dirty="0" err="1"/>
              <a:t>cando</a:t>
            </a:r>
            <a:r>
              <a:rPr lang="pt-BR" sz="2400" dirty="0"/>
              <a:t> as </a:t>
            </a:r>
            <a:r>
              <a:rPr lang="pt-BR" sz="2400" dirty="0" err="1"/>
              <a:t>árbores</a:t>
            </a:r>
            <a:r>
              <a:rPr lang="pt-BR" sz="2400" dirty="0"/>
              <a:t> o </a:t>
            </a:r>
            <a:r>
              <a:rPr lang="pt-BR" sz="2400" dirty="0" err="1"/>
              <a:t>precisen</a:t>
            </a:r>
            <a:r>
              <a:rPr lang="pt-BR" sz="2400" dirty="0"/>
              <a:t> </a:t>
            </a:r>
            <a:r>
              <a:rPr lang="pt-BR" sz="2400" dirty="0" err="1"/>
              <a:t>fáiselle</a:t>
            </a:r>
            <a:r>
              <a:rPr lang="pt-BR" sz="2400" dirty="0"/>
              <a:t> unha poda de </a:t>
            </a:r>
            <a:r>
              <a:rPr lang="pt-BR" sz="2400" dirty="0" err="1"/>
              <a:t>rexeneración</a:t>
            </a:r>
            <a:r>
              <a:rPr lang="pt-BR" sz="2400" dirty="0"/>
              <a:t> para </a:t>
            </a:r>
            <a:r>
              <a:rPr lang="pt-BR" sz="2400" dirty="0" err="1"/>
              <a:t>revitalizalas</a:t>
            </a:r>
            <a:r>
              <a:rPr lang="pt-BR" sz="2400" dirty="0"/>
              <a:t>.</a:t>
            </a:r>
          </a:p>
        </p:txBody>
      </p:sp>
      <p:pic>
        <p:nvPicPr>
          <p:cNvPr id="3" name="Imagen 2"/>
          <p:cNvPicPr>
            <a:picLocks noChangeAspect="1"/>
          </p:cNvPicPr>
          <p:nvPr/>
        </p:nvPicPr>
        <p:blipFill>
          <a:blip r:embed="rId2"/>
          <a:stretch>
            <a:fillRect/>
          </a:stretch>
        </p:blipFill>
        <p:spPr>
          <a:xfrm>
            <a:off x="5123266" y="1195832"/>
            <a:ext cx="6779340" cy="4517528"/>
          </a:xfrm>
          <a:prstGeom prst="rect">
            <a:avLst/>
          </a:prstGeom>
        </p:spPr>
      </p:pic>
      <p:sp>
        <p:nvSpPr>
          <p:cNvPr id="4" name="Rectángulo 3"/>
          <p:cNvSpPr/>
          <p:nvPr/>
        </p:nvSpPr>
        <p:spPr>
          <a:xfrm>
            <a:off x="5635895" y="5900549"/>
            <a:ext cx="6096000" cy="646331"/>
          </a:xfrm>
          <a:prstGeom prst="rect">
            <a:avLst/>
          </a:prstGeom>
        </p:spPr>
        <p:txBody>
          <a:bodyPr>
            <a:spAutoFit/>
          </a:bodyPr>
          <a:lstStyle/>
          <a:p>
            <a:r>
              <a:rPr lang="pt-BR" dirty="0"/>
              <a:t>Souto </a:t>
            </a:r>
            <a:r>
              <a:rPr lang="pt-BR" dirty="0" err="1"/>
              <a:t>vello</a:t>
            </a:r>
            <a:r>
              <a:rPr lang="pt-BR" dirty="0"/>
              <a:t> no que </a:t>
            </a:r>
            <a:r>
              <a:rPr lang="pt-BR" dirty="0" err="1"/>
              <a:t>xa</a:t>
            </a:r>
            <a:r>
              <a:rPr lang="pt-BR" dirty="0"/>
              <a:t> </a:t>
            </a:r>
            <a:r>
              <a:rPr lang="pt-BR" dirty="0" err="1"/>
              <a:t>hai</a:t>
            </a:r>
            <a:r>
              <a:rPr lang="pt-BR" dirty="0"/>
              <a:t> plantados, </a:t>
            </a:r>
            <a:r>
              <a:rPr lang="pt-BR" dirty="0" err="1"/>
              <a:t>entremedias</a:t>
            </a:r>
            <a:r>
              <a:rPr lang="pt-BR" dirty="0"/>
              <a:t>, </a:t>
            </a:r>
            <a:r>
              <a:rPr lang="pt-BR" dirty="0" err="1"/>
              <a:t>castiñeiros</a:t>
            </a:r>
            <a:r>
              <a:rPr lang="pt-BR" dirty="0"/>
              <a:t> novos para a </a:t>
            </a:r>
            <a:r>
              <a:rPr lang="pt-BR" dirty="0" err="1"/>
              <a:t>súa</a:t>
            </a:r>
            <a:r>
              <a:rPr lang="pt-BR" dirty="0"/>
              <a:t> </a:t>
            </a:r>
            <a:r>
              <a:rPr lang="pt-BR" dirty="0" err="1"/>
              <a:t>rexeneración</a:t>
            </a:r>
            <a:r>
              <a:rPr lang="pt-BR" dirty="0"/>
              <a:t>.</a:t>
            </a:r>
          </a:p>
        </p:txBody>
      </p:sp>
      <p:sp>
        <p:nvSpPr>
          <p:cNvPr id="5" name="Rectángulo 4"/>
          <p:cNvSpPr/>
          <p:nvPr/>
        </p:nvSpPr>
        <p:spPr>
          <a:xfrm>
            <a:off x="341459" y="6313187"/>
            <a:ext cx="5035674" cy="369332"/>
          </a:xfrm>
          <a:prstGeom prst="rect">
            <a:avLst/>
          </a:prstGeom>
        </p:spPr>
        <p:txBody>
          <a:bodyPr wrap="none">
            <a:spAutoFit/>
          </a:bodyPr>
          <a:lstStyle/>
          <a:p>
            <a:r>
              <a:rPr lang="gl-ES" dirty="0"/>
              <a:t>Poda de mantemento con aproveitamento forestal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20" y="3533894"/>
            <a:ext cx="4390196" cy="2743873"/>
          </a:xfrm>
          <a:prstGeom prst="rect">
            <a:avLst/>
          </a:prstGeom>
        </p:spPr>
      </p:pic>
    </p:spTree>
    <p:extLst>
      <p:ext uri="{BB962C8B-B14F-4D97-AF65-F5344CB8AC3E}">
        <p14:creationId xmlns:p14="http://schemas.microsoft.com/office/powerpoint/2010/main" val="3204084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7684" y="250097"/>
            <a:ext cx="9483143" cy="1200329"/>
          </a:xfrm>
          <a:prstGeom prst="rect">
            <a:avLst/>
          </a:prstGeom>
        </p:spPr>
        <p:txBody>
          <a:bodyPr wrap="square">
            <a:spAutoFit/>
          </a:bodyPr>
          <a:lstStyle/>
          <a:p>
            <a:r>
              <a:rPr lang="pt-BR" sz="2400" dirty="0"/>
              <a:t>A maiores </a:t>
            </a:r>
            <a:r>
              <a:rPr lang="pt-BR" sz="2400" dirty="0" err="1"/>
              <a:t>hai</a:t>
            </a:r>
            <a:r>
              <a:rPr lang="pt-BR" sz="2400" dirty="0"/>
              <a:t> que </a:t>
            </a:r>
            <a:r>
              <a:rPr lang="pt-BR" sz="2400" dirty="0" err="1"/>
              <a:t>facer</a:t>
            </a:r>
            <a:r>
              <a:rPr lang="pt-BR" sz="2400" dirty="0"/>
              <a:t> </a:t>
            </a:r>
            <a:r>
              <a:rPr lang="pt-BR" sz="2400" b="1" dirty="0"/>
              <a:t>limpezas</a:t>
            </a:r>
            <a:r>
              <a:rPr lang="pt-BR" sz="2400" dirty="0"/>
              <a:t>, das </a:t>
            </a:r>
            <a:r>
              <a:rPr lang="pt-BR" sz="2400" dirty="0" err="1"/>
              <a:t>propias</a:t>
            </a:r>
            <a:r>
              <a:rPr lang="pt-BR" sz="2400" dirty="0"/>
              <a:t> </a:t>
            </a:r>
            <a:r>
              <a:rPr lang="pt-BR" sz="2400" dirty="0" err="1"/>
              <a:t>árbores</a:t>
            </a:r>
            <a:r>
              <a:rPr lang="pt-BR" sz="2400" dirty="0"/>
              <a:t> e do </a:t>
            </a:r>
            <a:r>
              <a:rPr lang="pt-BR" sz="2400" dirty="0" err="1"/>
              <a:t>espazo</a:t>
            </a:r>
            <a:r>
              <a:rPr lang="pt-BR" sz="2400" dirty="0"/>
              <a:t> no que se </a:t>
            </a:r>
            <a:r>
              <a:rPr lang="pt-BR" sz="2400" dirty="0" err="1"/>
              <a:t>desenvolven</a:t>
            </a:r>
            <a:r>
              <a:rPr lang="pt-BR" sz="2400" dirty="0"/>
              <a:t> para evitar a </a:t>
            </a:r>
            <a:r>
              <a:rPr lang="pt-BR" sz="2400" dirty="0" err="1"/>
              <a:t>competencia</a:t>
            </a:r>
            <a:r>
              <a:rPr lang="pt-BR" sz="2400" dirty="0"/>
              <a:t> de outras </a:t>
            </a:r>
            <a:r>
              <a:rPr lang="pt-BR" sz="2400" dirty="0" err="1"/>
              <a:t>especies</a:t>
            </a:r>
            <a:r>
              <a:rPr lang="pt-BR" sz="2400" dirty="0"/>
              <a:t> e facilitar logo o </a:t>
            </a:r>
            <a:r>
              <a:rPr lang="pt-BR" sz="2400" dirty="0" err="1"/>
              <a:t>traballo</a:t>
            </a:r>
            <a:r>
              <a:rPr lang="pt-BR" sz="2400" dirty="0"/>
              <a:t> da </a:t>
            </a:r>
            <a:r>
              <a:rPr lang="pt-BR" sz="2400" dirty="0" err="1"/>
              <a:t>colleita</a:t>
            </a:r>
            <a:r>
              <a:rPr lang="pt-BR" sz="2400" dirty="0"/>
              <a:t> das </a:t>
            </a:r>
            <a:r>
              <a:rPr lang="pt-BR" sz="2400" dirty="0" err="1"/>
              <a:t>castañas</a:t>
            </a:r>
            <a:r>
              <a:rPr lang="pt-BR" sz="2400" dirty="0"/>
              <a:t>, </a:t>
            </a:r>
            <a:r>
              <a:rPr lang="pt-BR" sz="2400" b="1" dirty="0"/>
              <a:t>abonados</a:t>
            </a:r>
            <a:endParaRPr lang="pt-BR" sz="24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197" y="1725769"/>
            <a:ext cx="9691264" cy="4845632"/>
          </a:xfrm>
          <a:prstGeom prst="rect">
            <a:avLst/>
          </a:prstGeom>
        </p:spPr>
      </p:pic>
    </p:spTree>
    <p:extLst>
      <p:ext uri="{BB962C8B-B14F-4D97-AF65-F5344CB8AC3E}">
        <p14:creationId xmlns:p14="http://schemas.microsoft.com/office/powerpoint/2010/main" val="2118566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6556" y="373641"/>
            <a:ext cx="6096000" cy="1569660"/>
          </a:xfrm>
          <a:prstGeom prst="rect">
            <a:avLst/>
          </a:prstGeom>
        </p:spPr>
        <p:txBody>
          <a:bodyPr>
            <a:spAutoFit/>
          </a:bodyPr>
          <a:lstStyle/>
          <a:p>
            <a:r>
              <a:rPr lang="pt-BR" sz="2400" dirty="0"/>
              <a:t>e, se é </a:t>
            </a:r>
            <a:r>
              <a:rPr lang="pt-BR" sz="2400" dirty="0" err="1"/>
              <a:t>necesario</a:t>
            </a:r>
            <a:r>
              <a:rPr lang="pt-BR" sz="2400" dirty="0"/>
              <a:t>, </a:t>
            </a:r>
            <a:r>
              <a:rPr lang="pt-BR" sz="2400" b="1" dirty="0" err="1"/>
              <a:t>protección</a:t>
            </a:r>
            <a:r>
              <a:rPr lang="pt-BR" sz="2400" b="1" dirty="0"/>
              <a:t> </a:t>
            </a:r>
            <a:r>
              <a:rPr lang="pt-BR" sz="2400" b="1" dirty="0" err="1"/>
              <a:t>fitosanitaria</a:t>
            </a:r>
            <a:r>
              <a:rPr lang="pt-BR" sz="2400" b="1" dirty="0"/>
              <a:t> </a:t>
            </a:r>
            <a:r>
              <a:rPr lang="pt-BR" sz="2400" dirty="0"/>
              <a:t>para </a:t>
            </a:r>
            <a:r>
              <a:rPr lang="pt-BR" sz="2400" dirty="0" err="1"/>
              <a:t>mellorar</a:t>
            </a:r>
            <a:r>
              <a:rPr lang="pt-BR" sz="2400" dirty="0"/>
              <a:t> a </a:t>
            </a:r>
            <a:r>
              <a:rPr lang="pt-BR" sz="2400" dirty="0" err="1"/>
              <a:t>produción</a:t>
            </a:r>
            <a:r>
              <a:rPr lang="pt-BR" sz="2400" dirty="0"/>
              <a:t> e evitar enfermidades ou pragas que </a:t>
            </a:r>
            <a:r>
              <a:rPr lang="pt-BR" sz="2400" dirty="0" err="1"/>
              <a:t>poidan</a:t>
            </a:r>
            <a:r>
              <a:rPr lang="pt-BR" sz="2400" dirty="0"/>
              <a:t> estragar as </a:t>
            </a:r>
            <a:r>
              <a:rPr lang="pt-BR" sz="2400" dirty="0" err="1"/>
              <a:t>árbores</a:t>
            </a:r>
            <a:r>
              <a:rPr lang="pt-BR" sz="2400" dirty="0"/>
              <a:t> ou os </a:t>
            </a:r>
            <a:r>
              <a:rPr lang="pt-BR" sz="2400" dirty="0" err="1"/>
              <a:t>froitos</a:t>
            </a:r>
            <a:r>
              <a:rPr lang="pt-BR" sz="2400" dirty="0"/>
              <a:t>.</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909" y="547025"/>
            <a:ext cx="4386490" cy="4965133"/>
          </a:xfrm>
          <a:prstGeom prst="rect">
            <a:avLst/>
          </a:prstGeom>
        </p:spPr>
      </p:pic>
      <p:sp>
        <p:nvSpPr>
          <p:cNvPr id="6" name="CuadroTexto 5"/>
          <p:cNvSpPr txBox="1"/>
          <p:nvPr/>
        </p:nvSpPr>
        <p:spPr>
          <a:xfrm>
            <a:off x="7446218" y="5692462"/>
            <a:ext cx="4314423" cy="369332"/>
          </a:xfrm>
          <a:prstGeom prst="rect">
            <a:avLst/>
          </a:prstGeom>
          <a:noFill/>
        </p:spPr>
        <p:txBody>
          <a:bodyPr wrap="square" rtlCol="0">
            <a:spAutoFit/>
          </a:bodyPr>
          <a:lstStyle/>
          <a:p>
            <a:r>
              <a:rPr lang="gl-ES" dirty="0"/>
              <a:t>Tratamento dun </a:t>
            </a:r>
            <a:r>
              <a:rPr lang="gl-ES" dirty="0" err="1"/>
              <a:t>chancro</a:t>
            </a:r>
            <a:r>
              <a:rPr lang="gl-ES" dirty="0"/>
              <a:t> nun castiñeiro</a:t>
            </a:r>
          </a:p>
        </p:txBody>
      </p:sp>
      <p:pic>
        <p:nvPicPr>
          <p:cNvPr id="7" name="Imagen 6"/>
          <p:cNvPicPr>
            <a:picLocks noChangeAspect="1"/>
          </p:cNvPicPr>
          <p:nvPr/>
        </p:nvPicPr>
        <p:blipFill>
          <a:blip r:embed="rId3"/>
          <a:stretch>
            <a:fillRect/>
          </a:stretch>
        </p:blipFill>
        <p:spPr>
          <a:xfrm>
            <a:off x="496556" y="2105050"/>
            <a:ext cx="6096000" cy="3587412"/>
          </a:xfrm>
          <a:prstGeom prst="rect">
            <a:avLst/>
          </a:prstGeom>
        </p:spPr>
      </p:pic>
      <p:sp>
        <p:nvSpPr>
          <p:cNvPr id="8" name="Rectángulo 7"/>
          <p:cNvSpPr/>
          <p:nvPr/>
        </p:nvSpPr>
        <p:spPr>
          <a:xfrm>
            <a:off x="496556" y="5767243"/>
            <a:ext cx="6096000" cy="923330"/>
          </a:xfrm>
          <a:prstGeom prst="rect">
            <a:avLst/>
          </a:prstGeom>
        </p:spPr>
        <p:txBody>
          <a:bodyPr>
            <a:spAutoFit/>
          </a:bodyPr>
          <a:lstStyle/>
          <a:p>
            <a:r>
              <a:rPr lang="pt-BR" dirty="0"/>
              <a:t>Os porcos ao </a:t>
            </a:r>
            <a:r>
              <a:rPr lang="pt-BR" dirty="0" err="1"/>
              <a:t>alimentárense</a:t>
            </a:r>
            <a:r>
              <a:rPr lang="pt-BR" dirty="0"/>
              <a:t> das </a:t>
            </a:r>
            <a:r>
              <a:rPr lang="pt-BR" dirty="0" err="1"/>
              <a:t>castañas</a:t>
            </a:r>
            <a:r>
              <a:rPr lang="pt-BR" dirty="0"/>
              <a:t> danadas, </a:t>
            </a:r>
            <a:r>
              <a:rPr lang="pt-BR" dirty="0" err="1"/>
              <a:t>destrúen</a:t>
            </a:r>
            <a:r>
              <a:rPr lang="pt-BR" dirty="0"/>
              <a:t> as larvas que se </a:t>
            </a:r>
            <a:r>
              <a:rPr lang="pt-BR" dirty="0" err="1"/>
              <a:t>están</a:t>
            </a:r>
            <a:r>
              <a:rPr lang="pt-BR" dirty="0"/>
              <a:t> a desenvolver dentro delas e </a:t>
            </a:r>
            <a:r>
              <a:rPr lang="pt-BR" dirty="0" err="1"/>
              <a:t>colaboran</a:t>
            </a:r>
            <a:r>
              <a:rPr lang="pt-BR" dirty="0"/>
              <a:t> no </a:t>
            </a:r>
            <a:r>
              <a:rPr lang="pt-BR" dirty="0" err="1"/>
              <a:t>control</a:t>
            </a:r>
            <a:r>
              <a:rPr lang="pt-BR" dirty="0"/>
              <a:t> das pragas </a:t>
            </a:r>
          </a:p>
        </p:txBody>
      </p:sp>
    </p:spTree>
    <p:extLst>
      <p:ext uri="{BB962C8B-B14F-4D97-AF65-F5344CB8AC3E}">
        <p14:creationId xmlns:p14="http://schemas.microsoft.com/office/powerpoint/2010/main" val="3383082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0761" y="540257"/>
            <a:ext cx="5434884" cy="5324535"/>
          </a:xfrm>
          <a:prstGeom prst="rect">
            <a:avLst/>
          </a:prstGeom>
        </p:spPr>
        <p:txBody>
          <a:bodyPr wrap="square">
            <a:spAutoFit/>
          </a:bodyPr>
          <a:lstStyle/>
          <a:p>
            <a:r>
              <a:rPr lang="es-ES" sz="2000" b="1" dirty="0"/>
              <a:t>A tinta</a:t>
            </a:r>
          </a:p>
          <a:p>
            <a:r>
              <a:rPr lang="es-ES" sz="2000" dirty="0" err="1"/>
              <a:t>Foi</a:t>
            </a:r>
            <a:r>
              <a:rPr lang="es-ES" sz="2000" dirty="0"/>
              <a:t> a </a:t>
            </a:r>
            <a:r>
              <a:rPr lang="es-ES" sz="2000" dirty="0" err="1"/>
              <a:t>primeira</a:t>
            </a:r>
            <a:r>
              <a:rPr lang="es-ES" sz="2000" dirty="0"/>
              <a:t> grande </a:t>
            </a:r>
            <a:r>
              <a:rPr lang="es-ES" sz="2000" dirty="0" err="1"/>
              <a:t>praga</a:t>
            </a:r>
            <a:r>
              <a:rPr lang="es-ES" sz="2000" dirty="0"/>
              <a:t> dos </a:t>
            </a:r>
            <a:r>
              <a:rPr lang="es-ES" sz="2000" dirty="0" err="1"/>
              <a:t>castiñeiros</a:t>
            </a:r>
            <a:r>
              <a:rPr lang="es-ES" sz="2000" dirty="0"/>
              <a:t>. </a:t>
            </a:r>
            <a:r>
              <a:rPr lang="es-ES" sz="2000" dirty="0" err="1"/>
              <a:t>Provocaa</a:t>
            </a:r>
            <a:r>
              <a:rPr lang="es-ES" sz="2000" dirty="0"/>
              <a:t> un  “</a:t>
            </a:r>
            <a:r>
              <a:rPr lang="es-ES" sz="2000" dirty="0" err="1"/>
              <a:t>pseudofungo</a:t>
            </a:r>
            <a:r>
              <a:rPr lang="es-ES" sz="2000" dirty="0"/>
              <a:t>”, o </a:t>
            </a:r>
            <a:r>
              <a:rPr lang="pt-BR" sz="2000" dirty="0"/>
              <a:t>(</a:t>
            </a:r>
            <a:r>
              <a:rPr lang="pt-BR" sz="2000" b="1" i="1" dirty="0" err="1"/>
              <a:t>Phytophthora</a:t>
            </a:r>
            <a:r>
              <a:rPr lang="pt-BR" sz="2000" b="1" i="1" dirty="0"/>
              <a:t> </a:t>
            </a:r>
            <a:r>
              <a:rPr lang="pt-BR" sz="2000" b="1" i="1" dirty="0" err="1"/>
              <a:t>cinnamomi</a:t>
            </a:r>
            <a:r>
              <a:rPr lang="pt-BR" sz="2000" dirty="0"/>
              <a:t>), </a:t>
            </a:r>
            <a:r>
              <a:rPr lang="pt-BR" sz="2000" dirty="0" err="1"/>
              <a:t>orixinario</a:t>
            </a:r>
            <a:r>
              <a:rPr lang="pt-BR" sz="2000" dirty="0"/>
              <a:t> do sueste asiático que chegou á Península Ibérica no século XIX. Provocou a </a:t>
            </a:r>
            <a:r>
              <a:rPr lang="pt-BR" sz="2000" dirty="0" err="1"/>
              <a:t>desaparición</a:t>
            </a:r>
            <a:r>
              <a:rPr lang="pt-BR" sz="2000" dirty="0"/>
              <a:t> de mais do 60% dos </a:t>
            </a:r>
            <a:r>
              <a:rPr lang="pt-BR" sz="2000" dirty="0" err="1"/>
              <a:t>castiñeiros</a:t>
            </a:r>
            <a:r>
              <a:rPr lang="pt-BR" sz="2000" dirty="0"/>
              <a:t> de Galiza. </a:t>
            </a:r>
          </a:p>
          <a:p>
            <a:r>
              <a:rPr lang="pt-BR" sz="2000" dirty="0" err="1"/>
              <a:t>Afecta</a:t>
            </a:r>
            <a:r>
              <a:rPr lang="pt-BR" sz="2000" dirty="0"/>
              <a:t> as </a:t>
            </a:r>
            <a:r>
              <a:rPr lang="pt-BR" sz="2000" dirty="0" err="1"/>
              <a:t>raices</a:t>
            </a:r>
            <a:r>
              <a:rPr lang="pt-BR" sz="2000" dirty="0"/>
              <a:t>, que </a:t>
            </a:r>
            <a:r>
              <a:rPr lang="pt-BR" sz="2000" dirty="0" err="1"/>
              <a:t>apodrecen</a:t>
            </a:r>
            <a:r>
              <a:rPr lang="pt-BR" sz="2000" dirty="0"/>
              <a:t>, impedindo o </a:t>
            </a:r>
            <a:r>
              <a:rPr lang="pt-BR" sz="2000" dirty="0" err="1"/>
              <a:t>correcto</a:t>
            </a:r>
            <a:r>
              <a:rPr lang="pt-BR" sz="2000" dirty="0"/>
              <a:t> </a:t>
            </a:r>
            <a:r>
              <a:rPr lang="pt-BR" sz="2000" dirty="0" err="1"/>
              <a:t>desenvolvemento</a:t>
            </a:r>
            <a:r>
              <a:rPr lang="pt-BR" sz="2000" dirty="0"/>
              <a:t> da </a:t>
            </a:r>
            <a:r>
              <a:rPr lang="pt-BR" sz="2000" dirty="0" err="1"/>
              <a:t>árbore</a:t>
            </a:r>
            <a:r>
              <a:rPr lang="pt-BR" sz="2000" dirty="0"/>
              <a:t> á que vai matando pouco a pouco. </a:t>
            </a:r>
          </a:p>
          <a:p>
            <a:r>
              <a:rPr lang="es-ES" sz="2000" dirty="0" err="1"/>
              <a:t>Maniféstase</a:t>
            </a:r>
            <a:r>
              <a:rPr lang="es-ES" sz="2000" dirty="0"/>
              <a:t> </a:t>
            </a:r>
            <a:r>
              <a:rPr lang="es-ES" sz="2000" dirty="0" err="1"/>
              <a:t>nun</a:t>
            </a:r>
            <a:r>
              <a:rPr lang="es-ES" sz="2000" dirty="0"/>
              <a:t> </a:t>
            </a:r>
            <a:r>
              <a:rPr lang="es-ES" sz="2000" dirty="0" err="1"/>
              <a:t>decaemento</a:t>
            </a:r>
            <a:r>
              <a:rPr lang="es-ES" sz="2000" dirty="0"/>
              <a:t> da planta, e no </a:t>
            </a:r>
            <a:r>
              <a:rPr lang="es-ES" sz="2000" dirty="0" err="1"/>
              <a:t>amareleamento</a:t>
            </a:r>
            <a:r>
              <a:rPr lang="es-ES" sz="2000" dirty="0"/>
              <a:t> prematuro e seca parcial da copa. </a:t>
            </a:r>
          </a:p>
          <a:p>
            <a:r>
              <a:rPr lang="es-ES" sz="2000" dirty="0"/>
              <a:t>Para evitar </a:t>
            </a:r>
            <a:r>
              <a:rPr lang="es-ES" sz="2000" dirty="0" err="1"/>
              <a:t>ou</a:t>
            </a:r>
            <a:r>
              <a:rPr lang="es-ES" sz="2000" dirty="0"/>
              <a:t> reducir o ataque </a:t>
            </a:r>
            <a:r>
              <a:rPr lang="es-ES" sz="2000" dirty="0" err="1"/>
              <a:t>desta</a:t>
            </a:r>
            <a:r>
              <a:rPr lang="es-ES" sz="2000" dirty="0"/>
              <a:t> </a:t>
            </a:r>
            <a:r>
              <a:rPr lang="es-ES" sz="2000" dirty="0" err="1"/>
              <a:t>praga</a:t>
            </a:r>
            <a:r>
              <a:rPr lang="es-ES" sz="2000" dirty="0"/>
              <a:t> </a:t>
            </a:r>
            <a:r>
              <a:rPr lang="es-ES" sz="2000" dirty="0" err="1"/>
              <a:t>plántanse</a:t>
            </a:r>
            <a:r>
              <a:rPr lang="es-ES" sz="2000" dirty="0"/>
              <a:t> híbridos de </a:t>
            </a:r>
            <a:r>
              <a:rPr lang="es-ES" sz="2000" dirty="0" err="1"/>
              <a:t>castiñeiros</a:t>
            </a:r>
            <a:r>
              <a:rPr lang="es-ES" sz="2000" dirty="0"/>
              <a:t> europeos e </a:t>
            </a:r>
            <a:r>
              <a:rPr lang="es-ES" sz="2000" dirty="0" err="1"/>
              <a:t>xaponeses</a:t>
            </a:r>
            <a:r>
              <a:rPr lang="es-ES" sz="2000" dirty="0"/>
              <a:t> </a:t>
            </a:r>
            <a:r>
              <a:rPr lang="es-ES" sz="2000" dirty="0" err="1"/>
              <a:t>ou</a:t>
            </a:r>
            <a:r>
              <a:rPr lang="es-ES" sz="2000" dirty="0"/>
              <a:t> </a:t>
            </a:r>
            <a:r>
              <a:rPr lang="es-ES" sz="2000" dirty="0" err="1"/>
              <a:t>chineses</a:t>
            </a:r>
            <a:r>
              <a:rPr lang="es-ES" sz="2000" dirty="0"/>
              <a:t> e </a:t>
            </a:r>
            <a:r>
              <a:rPr lang="es-ES" sz="2000" dirty="0" err="1"/>
              <a:t>fanse</a:t>
            </a:r>
            <a:r>
              <a:rPr lang="es-ES" sz="2000" dirty="0"/>
              <a:t> </a:t>
            </a:r>
            <a:r>
              <a:rPr lang="es-ES" sz="2000" dirty="0" err="1"/>
              <a:t>plantacións</a:t>
            </a:r>
            <a:r>
              <a:rPr lang="es-ES" sz="2000" dirty="0"/>
              <a:t> en </a:t>
            </a:r>
            <a:r>
              <a:rPr lang="es-ES" sz="2000" dirty="0" err="1"/>
              <a:t>altitude</a:t>
            </a:r>
            <a:r>
              <a:rPr lang="es-ES" sz="2000" dirty="0"/>
              <a:t> porque o frío dificulta o </a:t>
            </a:r>
            <a:r>
              <a:rPr lang="es-ES" sz="2000" dirty="0" err="1"/>
              <a:t>desenvolvemento</a:t>
            </a:r>
            <a:r>
              <a:rPr lang="es-ES" sz="2000" dirty="0"/>
              <a:t> da </a:t>
            </a:r>
            <a:r>
              <a:rPr lang="es-ES" sz="2000" dirty="0" err="1"/>
              <a:t>enfermidade</a:t>
            </a:r>
            <a:r>
              <a:rPr lang="es-ES" sz="2000" dirty="0"/>
              <a:t>.</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913" y="444949"/>
            <a:ext cx="4059652" cy="5419844"/>
          </a:xfrm>
          <a:prstGeom prst="rect">
            <a:avLst/>
          </a:prstGeom>
        </p:spPr>
      </p:pic>
      <p:sp>
        <p:nvSpPr>
          <p:cNvPr id="4" name="CuadroTexto 3"/>
          <p:cNvSpPr txBox="1"/>
          <p:nvPr/>
        </p:nvSpPr>
        <p:spPr>
          <a:xfrm>
            <a:off x="7389513" y="5932908"/>
            <a:ext cx="4589172" cy="369332"/>
          </a:xfrm>
          <a:prstGeom prst="rect">
            <a:avLst/>
          </a:prstGeom>
          <a:noFill/>
        </p:spPr>
        <p:txBody>
          <a:bodyPr wrap="square" rtlCol="0">
            <a:spAutoFit/>
          </a:bodyPr>
          <a:lstStyle/>
          <a:p>
            <a:r>
              <a:rPr lang="gl-ES" dirty="0"/>
              <a:t>Castiñeiro afectado pola enfermidade da tinta</a:t>
            </a:r>
          </a:p>
        </p:txBody>
      </p:sp>
    </p:spTree>
    <p:extLst>
      <p:ext uri="{BB962C8B-B14F-4D97-AF65-F5344CB8AC3E}">
        <p14:creationId xmlns:p14="http://schemas.microsoft.com/office/powerpoint/2010/main" val="227893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296" y="605307"/>
            <a:ext cx="8644374" cy="5269572"/>
          </a:xfrm>
          <a:prstGeom prst="rect">
            <a:avLst/>
          </a:prstGeom>
        </p:spPr>
      </p:pic>
      <p:sp>
        <p:nvSpPr>
          <p:cNvPr id="3" name="Rectángulo 2"/>
          <p:cNvSpPr/>
          <p:nvPr/>
        </p:nvSpPr>
        <p:spPr>
          <a:xfrm>
            <a:off x="935864" y="6120150"/>
            <a:ext cx="10217239" cy="523220"/>
          </a:xfrm>
          <a:prstGeom prst="rect">
            <a:avLst/>
          </a:prstGeom>
        </p:spPr>
        <p:txBody>
          <a:bodyPr wrap="square">
            <a:spAutoFit/>
          </a:bodyPr>
          <a:lstStyle/>
          <a:p>
            <a:pPr lvl="0" algn="ctr"/>
            <a:r>
              <a:rPr lang="pt-BR" sz="2800" b="1" dirty="0">
                <a:solidFill>
                  <a:prstClr val="black"/>
                </a:solidFill>
              </a:rPr>
              <a:t>a saber que era </a:t>
            </a:r>
            <a:r>
              <a:rPr lang="pt-BR" sz="2800" b="1" dirty="0" err="1">
                <a:solidFill>
                  <a:prstClr val="black"/>
                </a:solidFill>
              </a:rPr>
              <a:t>aquelo</a:t>
            </a:r>
            <a:r>
              <a:rPr lang="pt-BR" sz="2800" b="1" dirty="0">
                <a:solidFill>
                  <a:prstClr val="black"/>
                </a:solidFill>
              </a:rPr>
              <a:t>... a </a:t>
            </a:r>
            <a:r>
              <a:rPr lang="pt-BR" sz="2800" b="1" dirty="0" err="1">
                <a:solidFill>
                  <a:prstClr val="black"/>
                </a:solidFill>
              </a:rPr>
              <a:t>vivir</a:t>
            </a:r>
            <a:r>
              <a:rPr lang="pt-BR" sz="2800" b="1" dirty="0">
                <a:solidFill>
                  <a:prstClr val="black"/>
                </a:solidFill>
              </a:rPr>
              <a:t> </a:t>
            </a:r>
            <a:r>
              <a:rPr lang="pt-BR" sz="2800" b="1" dirty="0" err="1">
                <a:solidFill>
                  <a:prstClr val="black"/>
                </a:solidFill>
              </a:rPr>
              <a:t>un</a:t>
            </a:r>
            <a:r>
              <a:rPr lang="pt-BR" sz="2800" b="1" dirty="0">
                <a:solidFill>
                  <a:prstClr val="black"/>
                </a:solidFill>
              </a:rPr>
              <a:t> </a:t>
            </a:r>
            <a:r>
              <a:rPr lang="pt-BR" sz="2800" b="1" dirty="0" err="1">
                <a:solidFill>
                  <a:prstClr val="black"/>
                </a:solidFill>
              </a:rPr>
              <a:t>magosto</a:t>
            </a:r>
            <a:r>
              <a:rPr lang="pt-BR" sz="2800" b="1" dirty="0">
                <a:solidFill>
                  <a:prstClr val="black"/>
                </a:solidFill>
              </a:rPr>
              <a:t>!  </a:t>
            </a:r>
          </a:p>
        </p:txBody>
      </p:sp>
    </p:spTree>
    <p:extLst>
      <p:ext uri="{BB962C8B-B14F-4D97-AF65-F5344CB8AC3E}">
        <p14:creationId xmlns:p14="http://schemas.microsoft.com/office/powerpoint/2010/main" val="33246599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44699" y="553791"/>
            <a:ext cx="5396247" cy="4708981"/>
          </a:xfrm>
          <a:prstGeom prst="rect">
            <a:avLst/>
          </a:prstGeom>
        </p:spPr>
        <p:txBody>
          <a:bodyPr wrap="square">
            <a:spAutoFit/>
          </a:bodyPr>
          <a:lstStyle/>
          <a:p>
            <a:r>
              <a:rPr lang="es-ES" sz="2000" b="1" dirty="0"/>
              <a:t>O chancro</a:t>
            </a:r>
          </a:p>
          <a:p>
            <a:r>
              <a:rPr lang="es-ES" sz="2000" dirty="0" err="1"/>
              <a:t>Provócao</a:t>
            </a:r>
            <a:r>
              <a:rPr lang="es-ES" sz="2000" dirty="0"/>
              <a:t> un fungo </a:t>
            </a:r>
            <a:r>
              <a:rPr lang="es-ES" sz="2000" dirty="0" err="1"/>
              <a:t>orixinario</a:t>
            </a:r>
            <a:r>
              <a:rPr lang="es-ES" sz="2000" dirty="0"/>
              <a:t> de Asia, o </a:t>
            </a:r>
            <a:r>
              <a:rPr lang="pt-BR" sz="2000" dirty="0"/>
              <a:t>(</a:t>
            </a:r>
            <a:r>
              <a:rPr lang="pt-BR" sz="2000" b="1" i="1" dirty="0" err="1"/>
              <a:t>Cryphonectria</a:t>
            </a:r>
            <a:r>
              <a:rPr lang="pt-BR" sz="2000" b="1" i="1" dirty="0"/>
              <a:t> parasítica</a:t>
            </a:r>
            <a:r>
              <a:rPr lang="pt-BR" sz="2000" dirty="0"/>
              <a:t>),</a:t>
            </a:r>
            <a:r>
              <a:rPr lang="es-ES" sz="2000" dirty="0"/>
              <a:t> que se </a:t>
            </a:r>
            <a:r>
              <a:rPr lang="es-ES" sz="2000" dirty="0" err="1"/>
              <a:t>extendeu</a:t>
            </a:r>
            <a:r>
              <a:rPr lang="es-ES" sz="2000" dirty="0"/>
              <a:t> coa importación de plantas resistentes á tinta. </a:t>
            </a:r>
            <a:r>
              <a:rPr lang="es-ES" sz="2000" dirty="0" err="1"/>
              <a:t>Na</a:t>
            </a:r>
            <a:r>
              <a:rPr lang="es-ES" sz="2000" dirty="0"/>
              <a:t> </a:t>
            </a:r>
            <a:r>
              <a:rPr lang="es-ES" sz="2000" dirty="0" err="1"/>
              <a:t>Galiza</a:t>
            </a:r>
            <a:r>
              <a:rPr lang="es-ES" sz="2000" dirty="0"/>
              <a:t> </a:t>
            </a:r>
            <a:r>
              <a:rPr lang="es-ES" sz="2000" dirty="0" err="1"/>
              <a:t>apareceu</a:t>
            </a:r>
            <a:r>
              <a:rPr lang="es-ES" sz="2000" dirty="0"/>
              <a:t> </a:t>
            </a:r>
            <a:r>
              <a:rPr lang="es-ES" sz="2000" dirty="0" err="1"/>
              <a:t>na</a:t>
            </a:r>
            <a:r>
              <a:rPr lang="es-ES" sz="2000" dirty="0"/>
              <a:t> década de 1970.</a:t>
            </a:r>
          </a:p>
          <a:p>
            <a:r>
              <a:rPr lang="es-ES" sz="2000" dirty="0" err="1"/>
              <a:t>Maniféstase</a:t>
            </a:r>
            <a:r>
              <a:rPr lang="es-ES" sz="2000" dirty="0"/>
              <a:t> coa aparición de </a:t>
            </a:r>
            <a:r>
              <a:rPr lang="es-ES" sz="2000" dirty="0" err="1"/>
              <a:t>inflamacións</a:t>
            </a:r>
            <a:r>
              <a:rPr lang="es-ES" sz="2000" dirty="0"/>
              <a:t> </a:t>
            </a:r>
            <a:r>
              <a:rPr lang="es-ES" sz="2000" dirty="0" err="1"/>
              <a:t>na</a:t>
            </a:r>
            <a:r>
              <a:rPr lang="es-ES" sz="2000" dirty="0"/>
              <a:t> </a:t>
            </a:r>
            <a:r>
              <a:rPr lang="es-ES" sz="2000" dirty="0" err="1"/>
              <a:t>tona</a:t>
            </a:r>
            <a:r>
              <a:rPr lang="es-ES" sz="2000" dirty="0"/>
              <a:t>, que se pon de </a:t>
            </a:r>
            <a:r>
              <a:rPr lang="es-ES" sz="2000" dirty="0" err="1"/>
              <a:t>cor</a:t>
            </a:r>
            <a:r>
              <a:rPr lang="es-ES" sz="2000" dirty="0"/>
              <a:t> </a:t>
            </a:r>
            <a:r>
              <a:rPr lang="es-ES" sz="2000" dirty="0" err="1"/>
              <a:t>alaranxada</a:t>
            </a:r>
            <a:r>
              <a:rPr lang="es-ES" sz="2000" dirty="0"/>
              <a:t> e con </a:t>
            </a:r>
            <a:r>
              <a:rPr lang="es-ES" sz="2000" dirty="0" err="1"/>
              <a:t>gretas</a:t>
            </a:r>
            <a:r>
              <a:rPr lang="es-ES" sz="2000" dirty="0"/>
              <a:t>. As </a:t>
            </a:r>
            <a:r>
              <a:rPr lang="es-ES" sz="2000" dirty="0" err="1"/>
              <a:t>polas</a:t>
            </a:r>
            <a:r>
              <a:rPr lang="es-ES" sz="2000" dirty="0"/>
              <a:t> afectadas </a:t>
            </a:r>
            <a:r>
              <a:rPr lang="es-ES" sz="2000" dirty="0" err="1"/>
              <a:t>morren</a:t>
            </a:r>
            <a:r>
              <a:rPr lang="es-ES" sz="2000" dirty="0"/>
              <a:t>. A expansión do fungo provoca a </a:t>
            </a:r>
            <a:r>
              <a:rPr lang="es-ES" sz="2000" dirty="0" err="1"/>
              <a:t>morte</a:t>
            </a:r>
            <a:r>
              <a:rPr lang="es-ES" sz="2000" dirty="0"/>
              <a:t> da </a:t>
            </a:r>
            <a:r>
              <a:rPr lang="es-ES" sz="2000" dirty="0" err="1"/>
              <a:t>árbore</a:t>
            </a:r>
            <a:r>
              <a:rPr lang="es-ES" sz="2000" dirty="0"/>
              <a:t> porque non é </a:t>
            </a:r>
            <a:r>
              <a:rPr lang="es-ES" sz="2000" dirty="0" err="1"/>
              <a:t>quen</a:t>
            </a:r>
            <a:r>
              <a:rPr lang="es-ES" sz="2000" dirty="0"/>
              <a:t> de </a:t>
            </a:r>
            <a:r>
              <a:rPr lang="es-ES" sz="2000" dirty="0" err="1"/>
              <a:t>combatelo</a:t>
            </a:r>
            <a:r>
              <a:rPr lang="es-ES" sz="2000" dirty="0"/>
              <a:t>.</a:t>
            </a:r>
          </a:p>
          <a:p>
            <a:r>
              <a:rPr lang="es-ES" sz="2000" dirty="0"/>
              <a:t>Non é </a:t>
            </a:r>
            <a:r>
              <a:rPr lang="es-ES" sz="2000" dirty="0" err="1"/>
              <a:t>doado</a:t>
            </a:r>
            <a:r>
              <a:rPr lang="es-ES" sz="2000" dirty="0"/>
              <a:t> de curar </a:t>
            </a:r>
            <a:r>
              <a:rPr lang="es-ES" sz="2000" dirty="0" err="1"/>
              <a:t>mais</a:t>
            </a:r>
            <a:r>
              <a:rPr lang="es-ES" sz="2000" dirty="0"/>
              <a:t> pódese </a:t>
            </a:r>
            <a:r>
              <a:rPr lang="es-ES" sz="2000" dirty="0" err="1"/>
              <a:t>facer</a:t>
            </a:r>
            <a:r>
              <a:rPr lang="es-ES" sz="2000" dirty="0"/>
              <a:t> prevención desinfectando as </a:t>
            </a:r>
            <a:r>
              <a:rPr lang="es-ES" sz="2000" dirty="0" err="1"/>
              <a:t>ferramentas</a:t>
            </a:r>
            <a:r>
              <a:rPr lang="es-ES" sz="2000" dirty="0"/>
              <a:t> de </a:t>
            </a:r>
            <a:r>
              <a:rPr lang="es-ES" sz="2000" dirty="0" err="1"/>
              <a:t>poidan</a:t>
            </a:r>
            <a:r>
              <a:rPr lang="es-ES" sz="2000" dirty="0"/>
              <a:t> causar cortes </a:t>
            </a:r>
            <a:r>
              <a:rPr lang="es-ES" sz="2000" dirty="0" err="1"/>
              <a:t>ou</a:t>
            </a:r>
            <a:r>
              <a:rPr lang="es-ES" sz="2000" dirty="0"/>
              <a:t> </a:t>
            </a:r>
            <a:r>
              <a:rPr lang="es-ES" sz="2000" dirty="0" err="1"/>
              <a:t>feridas</a:t>
            </a:r>
            <a:r>
              <a:rPr lang="es-ES" sz="2000" dirty="0"/>
              <a:t> </a:t>
            </a:r>
            <a:r>
              <a:rPr lang="es-ES" sz="2000" dirty="0" err="1"/>
              <a:t>nas</a:t>
            </a:r>
            <a:r>
              <a:rPr lang="es-ES" sz="2000" dirty="0"/>
              <a:t> </a:t>
            </a:r>
            <a:r>
              <a:rPr lang="es-ES" sz="2000" dirty="0" err="1"/>
              <a:t>árbores</a:t>
            </a:r>
            <a:r>
              <a:rPr lang="es-ES" sz="2000" dirty="0"/>
              <a:t>, eliminar as </a:t>
            </a:r>
            <a:r>
              <a:rPr lang="es-ES" sz="2000" dirty="0" err="1"/>
              <a:t>polas</a:t>
            </a:r>
            <a:r>
              <a:rPr lang="es-ES" sz="2000" dirty="0"/>
              <a:t> afectadas e destruir os restos das podas.</a:t>
            </a:r>
          </a:p>
        </p:txBody>
      </p:sp>
      <p:sp>
        <p:nvSpPr>
          <p:cNvPr id="6" name="CuadroTexto 5"/>
          <p:cNvSpPr txBox="1"/>
          <p:nvPr/>
        </p:nvSpPr>
        <p:spPr>
          <a:xfrm>
            <a:off x="3439854" y="5775179"/>
            <a:ext cx="2290685" cy="646331"/>
          </a:xfrm>
          <a:prstGeom prst="rect">
            <a:avLst/>
          </a:prstGeom>
          <a:noFill/>
        </p:spPr>
        <p:txBody>
          <a:bodyPr wrap="square" rtlCol="0">
            <a:spAutoFit/>
          </a:bodyPr>
          <a:lstStyle/>
          <a:p>
            <a:pPr algn="r"/>
            <a:r>
              <a:rPr lang="gl-ES" dirty="0"/>
              <a:t>Castiñeiro afectado polo </a:t>
            </a:r>
            <a:r>
              <a:rPr lang="gl-ES" dirty="0" err="1"/>
              <a:t>chancro</a:t>
            </a:r>
            <a:endParaRPr lang="gl-E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539" y="301535"/>
            <a:ext cx="6002674" cy="6002674"/>
          </a:xfrm>
          <a:prstGeom prst="rect">
            <a:avLst/>
          </a:prstGeom>
        </p:spPr>
      </p:pic>
    </p:spTree>
    <p:extLst>
      <p:ext uri="{BB962C8B-B14F-4D97-AF65-F5344CB8AC3E}">
        <p14:creationId xmlns:p14="http://schemas.microsoft.com/office/powerpoint/2010/main" val="399942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07829" y="410947"/>
            <a:ext cx="3391437" cy="2246769"/>
          </a:xfrm>
          <a:prstGeom prst="rect">
            <a:avLst/>
          </a:prstGeom>
        </p:spPr>
        <p:txBody>
          <a:bodyPr wrap="square">
            <a:spAutoFit/>
          </a:bodyPr>
          <a:lstStyle/>
          <a:p>
            <a:r>
              <a:rPr lang="es-ES" sz="2000" b="1" dirty="0" err="1"/>
              <a:t>Antracnose</a:t>
            </a:r>
            <a:r>
              <a:rPr lang="es-ES" sz="2000" b="1" dirty="0"/>
              <a:t> do </a:t>
            </a:r>
            <a:r>
              <a:rPr lang="es-ES" sz="2000" b="1" dirty="0" err="1"/>
              <a:t>castiñeiro</a:t>
            </a:r>
            <a:r>
              <a:rPr lang="es-ES" sz="2000" dirty="0"/>
              <a:t>. causada polo fungo </a:t>
            </a:r>
            <a:r>
              <a:rPr lang="es-ES" sz="2000" b="1" i="1" dirty="0" err="1"/>
              <a:t>Mycosphaerella</a:t>
            </a:r>
            <a:r>
              <a:rPr lang="es-ES" sz="2000" b="1" i="1" dirty="0"/>
              <a:t> </a:t>
            </a:r>
            <a:r>
              <a:rPr lang="es-ES" sz="2000" b="1" i="1" dirty="0" err="1"/>
              <a:t>maculiformis</a:t>
            </a:r>
            <a:r>
              <a:rPr lang="es-ES" sz="2000" dirty="0"/>
              <a:t> que se </a:t>
            </a:r>
            <a:r>
              <a:rPr lang="es-ES" sz="2000" dirty="0" err="1"/>
              <a:t>desenvolve</a:t>
            </a:r>
            <a:r>
              <a:rPr lang="es-ES" sz="2000" dirty="0"/>
              <a:t> </a:t>
            </a:r>
            <a:r>
              <a:rPr lang="es-ES" sz="2000" dirty="0" err="1"/>
              <a:t>nas</a:t>
            </a:r>
            <a:r>
              <a:rPr lang="es-ES" sz="2000" dirty="0"/>
              <a:t> follas en anos húmidos provocando a </a:t>
            </a:r>
            <a:r>
              <a:rPr lang="es-ES" sz="2000" dirty="0" err="1"/>
              <a:t>súa</a:t>
            </a:r>
            <a:r>
              <a:rPr lang="es-ES" sz="2000" dirty="0"/>
              <a:t> caída e a falta de </a:t>
            </a:r>
            <a:r>
              <a:rPr lang="es-ES" sz="2000" dirty="0" err="1"/>
              <a:t>desenvolvemento</a:t>
            </a:r>
            <a:r>
              <a:rPr lang="es-ES" sz="2000" dirty="0"/>
              <a:t> dos </a:t>
            </a:r>
            <a:r>
              <a:rPr lang="es-ES" sz="2000" dirty="0" err="1"/>
              <a:t>ourizos</a:t>
            </a:r>
            <a:r>
              <a:rPr lang="es-ES" sz="2000" dirty="0"/>
              <a:t>.</a:t>
            </a:r>
            <a:endParaRPr lang="gl-ES" sz="20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002" y="845175"/>
            <a:ext cx="7593652" cy="5505397"/>
          </a:xfrm>
          <a:prstGeom prst="rect">
            <a:avLst/>
          </a:prstGeom>
        </p:spPr>
      </p:pic>
      <p:sp>
        <p:nvSpPr>
          <p:cNvPr id="2" name="Rectángulo 1"/>
          <p:cNvSpPr/>
          <p:nvPr/>
        </p:nvSpPr>
        <p:spPr>
          <a:xfrm>
            <a:off x="407829" y="5665562"/>
            <a:ext cx="3731173" cy="646331"/>
          </a:xfrm>
          <a:prstGeom prst="rect">
            <a:avLst/>
          </a:prstGeom>
        </p:spPr>
        <p:txBody>
          <a:bodyPr wrap="square">
            <a:spAutoFit/>
          </a:bodyPr>
          <a:lstStyle/>
          <a:p>
            <a:r>
              <a:rPr lang="gl-ES" dirty="0"/>
              <a:t>Follas de castiñeiro afectadas pola </a:t>
            </a:r>
            <a:r>
              <a:rPr lang="gl-ES" dirty="0" err="1"/>
              <a:t>Antracnose</a:t>
            </a:r>
            <a:r>
              <a:rPr lang="gl-ES" dirty="0"/>
              <a:t>.</a:t>
            </a:r>
          </a:p>
        </p:txBody>
      </p:sp>
    </p:spTree>
    <p:extLst>
      <p:ext uri="{BB962C8B-B14F-4D97-AF65-F5344CB8AC3E}">
        <p14:creationId xmlns:p14="http://schemas.microsoft.com/office/powerpoint/2010/main" val="1543756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215" y="458956"/>
            <a:ext cx="4400282" cy="5940088"/>
          </a:xfrm>
          <a:prstGeom prst="rect">
            <a:avLst/>
          </a:prstGeom>
        </p:spPr>
        <p:txBody>
          <a:bodyPr wrap="square">
            <a:spAutoFit/>
          </a:bodyPr>
          <a:lstStyle/>
          <a:p>
            <a:r>
              <a:rPr lang="es-ES" sz="2000" b="1" dirty="0"/>
              <a:t>A </a:t>
            </a:r>
            <a:r>
              <a:rPr lang="es-ES" sz="2000" b="1" dirty="0" err="1"/>
              <a:t>vesporiña</a:t>
            </a:r>
            <a:r>
              <a:rPr lang="es-ES" sz="2000" b="1" dirty="0"/>
              <a:t> do </a:t>
            </a:r>
            <a:r>
              <a:rPr lang="es-ES" sz="2000" b="1" dirty="0" err="1"/>
              <a:t>castiñeiro</a:t>
            </a:r>
            <a:r>
              <a:rPr lang="es-ES" sz="2000" b="1" dirty="0"/>
              <a:t> </a:t>
            </a:r>
            <a:r>
              <a:rPr lang="es-ES" sz="2000" dirty="0"/>
              <a:t>(</a:t>
            </a:r>
            <a:r>
              <a:rPr lang="es-ES" sz="2000" b="1" i="1" dirty="0" err="1"/>
              <a:t>Dryocosmus</a:t>
            </a:r>
            <a:r>
              <a:rPr lang="es-ES" sz="2000" b="1" i="1" dirty="0"/>
              <a:t> </a:t>
            </a:r>
            <a:r>
              <a:rPr lang="es-ES" sz="2000" b="1" i="1" dirty="0" err="1"/>
              <a:t>kuriphilus</a:t>
            </a:r>
            <a:r>
              <a:rPr lang="es-ES" sz="2000" dirty="0"/>
              <a:t>).</a:t>
            </a:r>
            <a:r>
              <a:rPr lang="es-ES" sz="2000" b="1" dirty="0"/>
              <a:t> </a:t>
            </a:r>
            <a:r>
              <a:rPr lang="es-ES" sz="2000" dirty="0"/>
              <a:t>É un insecto </a:t>
            </a:r>
            <a:r>
              <a:rPr lang="es-ES" sz="2000" dirty="0" err="1"/>
              <a:t>orixinario</a:t>
            </a:r>
            <a:r>
              <a:rPr lang="es-ES" sz="2000" dirty="0"/>
              <a:t> da China que se </a:t>
            </a:r>
            <a:r>
              <a:rPr lang="es-ES" sz="2000" dirty="0" err="1"/>
              <a:t>estendeu</a:t>
            </a:r>
            <a:r>
              <a:rPr lang="es-ES" sz="2000" dirty="0"/>
              <a:t> como </a:t>
            </a:r>
            <a:r>
              <a:rPr lang="es-ES" sz="2000" dirty="0" err="1"/>
              <a:t>praga</a:t>
            </a:r>
            <a:r>
              <a:rPr lang="es-ES" sz="2000" dirty="0"/>
              <a:t> por todo o mundo. </a:t>
            </a:r>
            <a:r>
              <a:rPr lang="es-ES" sz="2000" dirty="0" err="1"/>
              <a:t>Chegou</a:t>
            </a:r>
            <a:r>
              <a:rPr lang="es-ES" sz="2000" dirty="0"/>
              <a:t> a </a:t>
            </a:r>
            <a:r>
              <a:rPr lang="es-ES" sz="2000" dirty="0" err="1"/>
              <a:t>Galiza</a:t>
            </a:r>
            <a:r>
              <a:rPr lang="es-ES" sz="2000" dirty="0"/>
              <a:t> no 2014. Ataca a todas as especies e híbridos de </a:t>
            </a:r>
            <a:r>
              <a:rPr lang="es-ES" sz="2000" dirty="0" err="1"/>
              <a:t>castiñeiro</a:t>
            </a:r>
            <a:r>
              <a:rPr lang="es-ES" sz="2000" dirty="0"/>
              <a:t>.</a:t>
            </a:r>
          </a:p>
          <a:p>
            <a:r>
              <a:rPr lang="es-ES" sz="2000" dirty="0"/>
              <a:t>Produce </a:t>
            </a:r>
            <a:r>
              <a:rPr lang="es-ES" sz="2000" dirty="0" err="1"/>
              <a:t>pequenos</a:t>
            </a:r>
            <a:r>
              <a:rPr lang="es-ES" sz="2000" dirty="0"/>
              <a:t> </a:t>
            </a:r>
            <a:r>
              <a:rPr lang="es-ES" sz="2000" dirty="0" err="1"/>
              <a:t>bugallos</a:t>
            </a:r>
            <a:r>
              <a:rPr lang="es-ES" sz="2000" dirty="0"/>
              <a:t> transparentes </a:t>
            </a:r>
            <a:r>
              <a:rPr lang="es-ES" sz="2000" dirty="0" err="1"/>
              <a:t>nas</a:t>
            </a:r>
            <a:r>
              <a:rPr lang="es-ES" sz="2000" dirty="0"/>
              <a:t> follas, </a:t>
            </a:r>
            <a:r>
              <a:rPr lang="es-ES" sz="2000" dirty="0" err="1"/>
              <a:t>nas</a:t>
            </a:r>
            <a:r>
              <a:rPr lang="es-ES" sz="2000" dirty="0"/>
              <a:t> flores e nos </a:t>
            </a:r>
            <a:r>
              <a:rPr lang="es-ES" sz="2000" dirty="0" err="1"/>
              <a:t>abrochos</a:t>
            </a:r>
            <a:r>
              <a:rPr lang="es-ES" sz="2000" dirty="0"/>
              <a:t>. O </a:t>
            </a:r>
            <a:r>
              <a:rPr lang="es-ES" sz="2000" dirty="0" err="1"/>
              <a:t>seu</a:t>
            </a:r>
            <a:r>
              <a:rPr lang="es-ES" sz="2000" dirty="0"/>
              <a:t> ataque afecta á </a:t>
            </a:r>
            <a:r>
              <a:rPr lang="es-ES" sz="2000" dirty="0" err="1"/>
              <a:t>produción</a:t>
            </a:r>
            <a:r>
              <a:rPr lang="es-ES" sz="2000" dirty="0"/>
              <a:t> de castaña con </a:t>
            </a:r>
            <a:r>
              <a:rPr lang="es-ES" sz="2000" dirty="0" err="1"/>
              <a:t>perdas</a:t>
            </a:r>
            <a:r>
              <a:rPr lang="es-ES" sz="2000" dirty="0"/>
              <a:t> entre o 40 e o 80%, reduce o </a:t>
            </a:r>
            <a:r>
              <a:rPr lang="es-ES" sz="2000" dirty="0" err="1"/>
              <a:t>desenvolvemento</a:t>
            </a:r>
            <a:r>
              <a:rPr lang="es-ES" sz="2000" dirty="0"/>
              <a:t> da </a:t>
            </a:r>
            <a:r>
              <a:rPr lang="es-ES" sz="2000" dirty="0" err="1"/>
              <a:t>árbore</a:t>
            </a:r>
            <a:r>
              <a:rPr lang="es-ES" sz="2000" dirty="0"/>
              <a:t> e </a:t>
            </a:r>
            <a:r>
              <a:rPr lang="es-ES" sz="2000" dirty="0" err="1"/>
              <a:t>debilitaa</a:t>
            </a:r>
            <a:r>
              <a:rPr lang="es-ES" sz="2000" dirty="0"/>
              <a:t> </a:t>
            </a:r>
            <a:r>
              <a:rPr lang="es-ES" sz="2000" dirty="0" err="1"/>
              <a:t>co</a:t>
            </a:r>
            <a:r>
              <a:rPr lang="es-ES" sz="2000" dirty="0"/>
              <a:t> que queda </a:t>
            </a:r>
            <a:r>
              <a:rPr lang="es-ES" sz="2000" dirty="0" err="1"/>
              <a:t>máis</a:t>
            </a:r>
            <a:r>
              <a:rPr lang="es-ES" sz="2000" dirty="0"/>
              <a:t> </a:t>
            </a:r>
            <a:r>
              <a:rPr lang="es-ES" sz="2000" dirty="0" err="1"/>
              <a:t>exposta</a:t>
            </a:r>
            <a:r>
              <a:rPr lang="es-ES" sz="2000" dirty="0"/>
              <a:t> a </a:t>
            </a:r>
            <a:r>
              <a:rPr lang="es-ES" sz="2000" dirty="0" err="1"/>
              <a:t>outras</a:t>
            </a:r>
            <a:r>
              <a:rPr lang="es-ES" sz="2000" dirty="0"/>
              <a:t> </a:t>
            </a:r>
            <a:r>
              <a:rPr lang="es-ES" sz="2000" dirty="0" err="1"/>
              <a:t>pragas</a:t>
            </a:r>
            <a:r>
              <a:rPr lang="es-ES" sz="2000" dirty="0"/>
              <a:t>.</a:t>
            </a:r>
          </a:p>
          <a:p>
            <a:r>
              <a:rPr lang="es-ES" sz="2000" dirty="0"/>
              <a:t>Afecta </a:t>
            </a:r>
            <a:r>
              <a:rPr lang="es-ES" sz="2000" dirty="0" err="1"/>
              <a:t>máis</a:t>
            </a:r>
            <a:r>
              <a:rPr lang="es-ES" sz="2000" dirty="0"/>
              <a:t> </a:t>
            </a:r>
            <a:r>
              <a:rPr lang="es-ES" sz="2000" dirty="0" err="1"/>
              <a:t>aos</a:t>
            </a:r>
            <a:r>
              <a:rPr lang="es-ES" sz="2000" dirty="0"/>
              <a:t> </a:t>
            </a:r>
            <a:r>
              <a:rPr lang="es-ES" sz="2000" dirty="0" err="1"/>
              <a:t>castiñeiros</a:t>
            </a:r>
            <a:r>
              <a:rPr lang="es-ES" sz="2000" dirty="0"/>
              <a:t> se </a:t>
            </a:r>
            <a:r>
              <a:rPr lang="es-ES" sz="2000" dirty="0" err="1"/>
              <a:t>fai</a:t>
            </a:r>
            <a:r>
              <a:rPr lang="es-ES" sz="2000" dirty="0"/>
              <a:t> </a:t>
            </a:r>
            <a:r>
              <a:rPr lang="es-ES" sz="2000" dirty="0" err="1"/>
              <a:t>máis</a:t>
            </a:r>
            <a:r>
              <a:rPr lang="es-ES" sz="2000" dirty="0"/>
              <a:t> calor e se </a:t>
            </a:r>
            <a:r>
              <a:rPr lang="es-ES" sz="2000" dirty="0" err="1"/>
              <a:t>chove</a:t>
            </a:r>
            <a:r>
              <a:rPr lang="es-ES" sz="2000" dirty="0"/>
              <a:t> </a:t>
            </a:r>
            <a:r>
              <a:rPr lang="es-ES" sz="2000" dirty="0" err="1"/>
              <a:t>pouco</a:t>
            </a:r>
            <a:r>
              <a:rPr lang="es-ES" sz="2000" dirty="0"/>
              <a:t>. </a:t>
            </a:r>
          </a:p>
          <a:p>
            <a:r>
              <a:rPr lang="es-ES" sz="2000" dirty="0"/>
              <a:t>Para controlar esta </a:t>
            </a:r>
            <a:r>
              <a:rPr lang="es-ES" sz="2000" dirty="0" err="1"/>
              <a:t>praga</a:t>
            </a:r>
            <a:r>
              <a:rPr lang="es-ES" sz="2000" dirty="0"/>
              <a:t> </a:t>
            </a:r>
            <a:r>
              <a:rPr lang="es-ES" sz="2000" dirty="0" err="1"/>
              <a:t>estase</a:t>
            </a:r>
            <a:r>
              <a:rPr lang="es-ES" sz="2000" dirty="0"/>
              <a:t> a </a:t>
            </a:r>
            <a:r>
              <a:rPr lang="es-ES" sz="2000" dirty="0" err="1"/>
              <a:t>facer</a:t>
            </a:r>
            <a:r>
              <a:rPr lang="es-ES" sz="2000" dirty="0"/>
              <a:t> </a:t>
            </a:r>
            <a:r>
              <a:rPr lang="es-ES" sz="2000" dirty="0" err="1"/>
              <a:t>loita</a:t>
            </a:r>
            <a:r>
              <a:rPr lang="es-ES" sz="2000" dirty="0"/>
              <a:t> </a:t>
            </a:r>
            <a:r>
              <a:rPr lang="es-ES" sz="2000" dirty="0" err="1"/>
              <a:t>biolóxica</a:t>
            </a:r>
            <a:r>
              <a:rPr lang="es-ES" sz="2000" dirty="0"/>
              <a:t> soltando </a:t>
            </a:r>
            <a:r>
              <a:rPr lang="es-ES" sz="2000" dirty="0" err="1"/>
              <a:t>outro</a:t>
            </a:r>
            <a:r>
              <a:rPr lang="es-ES" sz="2000" dirty="0"/>
              <a:t> insecto, </a:t>
            </a:r>
            <a:r>
              <a:rPr lang="es-ES" sz="2000" i="1" dirty="0" err="1"/>
              <a:t>Torymus</a:t>
            </a:r>
            <a:r>
              <a:rPr lang="es-ES" sz="2000" i="1" dirty="0"/>
              <a:t> </a:t>
            </a:r>
            <a:r>
              <a:rPr lang="es-ES" sz="2000" i="1" dirty="0" err="1"/>
              <a:t>sinensis</a:t>
            </a:r>
            <a:r>
              <a:rPr lang="es-ES" sz="2000" dirty="0"/>
              <a:t>,</a:t>
            </a:r>
            <a:r>
              <a:rPr lang="es-ES" sz="2000" i="1" dirty="0"/>
              <a:t> </a:t>
            </a:r>
            <a:r>
              <a:rPr lang="es-ES" sz="2000" dirty="0"/>
              <a:t>que parasita as larvas da </a:t>
            </a:r>
            <a:r>
              <a:rPr lang="es-ES" sz="2000" dirty="0" err="1"/>
              <a:t>praga</a:t>
            </a:r>
            <a:r>
              <a:rPr lang="es-ES" sz="2000" dirty="0"/>
              <a:t> dentro dos </a:t>
            </a:r>
            <a:r>
              <a:rPr lang="es-ES" sz="2000" dirty="0" err="1"/>
              <a:t>bugallos</a:t>
            </a:r>
            <a:r>
              <a:rPr lang="es-ES" sz="2000" dirty="0"/>
              <a:t>.</a:t>
            </a:r>
          </a:p>
        </p:txBody>
      </p:sp>
      <p:pic>
        <p:nvPicPr>
          <p:cNvPr id="3" name="Imagen 2"/>
          <p:cNvPicPr>
            <a:picLocks noChangeAspect="1"/>
          </p:cNvPicPr>
          <p:nvPr/>
        </p:nvPicPr>
        <p:blipFill>
          <a:blip r:embed="rId2"/>
          <a:stretch>
            <a:fillRect/>
          </a:stretch>
        </p:blipFill>
        <p:spPr>
          <a:xfrm>
            <a:off x="7495504" y="171981"/>
            <a:ext cx="4352090" cy="2878108"/>
          </a:xfrm>
          <a:prstGeom prst="rect">
            <a:avLst/>
          </a:prstGeom>
        </p:spPr>
      </p:pic>
      <p:pic>
        <p:nvPicPr>
          <p:cNvPr id="5" name="Imagen 4"/>
          <p:cNvPicPr>
            <a:picLocks noChangeAspect="1"/>
          </p:cNvPicPr>
          <p:nvPr/>
        </p:nvPicPr>
        <p:blipFill>
          <a:blip r:embed="rId3"/>
          <a:stretch>
            <a:fillRect/>
          </a:stretch>
        </p:blipFill>
        <p:spPr>
          <a:xfrm>
            <a:off x="6632620" y="3238705"/>
            <a:ext cx="5214974" cy="3478586"/>
          </a:xfrm>
          <a:prstGeom prst="rect">
            <a:avLst/>
          </a:prstGeom>
        </p:spPr>
      </p:pic>
      <p:sp>
        <p:nvSpPr>
          <p:cNvPr id="6" name="CuadroTexto 5"/>
          <p:cNvSpPr txBox="1"/>
          <p:nvPr/>
        </p:nvSpPr>
        <p:spPr>
          <a:xfrm>
            <a:off x="4984124" y="1324193"/>
            <a:ext cx="2472582" cy="646331"/>
          </a:xfrm>
          <a:prstGeom prst="rect">
            <a:avLst/>
          </a:prstGeom>
          <a:noFill/>
        </p:spPr>
        <p:txBody>
          <a:bodyPr wrap="square" rtlCol="0">
            <a:spAutoFit/>
          </a:bodyPr>
          <a:lstStyle/>
          <a:p>
            <a:pPr algn="r"/>
            <a:r>
              <a:rPr lang="gl-ES" dirty="0" err="1"/>
              <a:t>Vesporiña</a:t>
            </a:r>
            <a:r>
              <a:rPr lang="gl-ES" dirty="0"/>
              <a:t> poñendo os ovos nun abrocho</a:t>
            </a:r>
          </a:p>
        </p:txBody>
      </p:sp>
      <p:sp>
        <p:nvSpPr>
          <p:cNvPr id="7" name="CuadroTexto 6"/>
          <p:cNvSpPr txBox="1"/>
          <p:nvPr/>
        </p:nvSpPr>
        <p:spPr>
          <a:xfrm>
            <a:off x="5087155" y="5239963"/>
            <a:ext cx="1390918" cy="1477328"/>
          </a:xfrm>
          <a:prstGeom prst="rect">
            <a:avLst/>
          </a:prstGeom>
          <a:noFill/>
        </p:spPr>
        <p:txBody>
          <a:bodyPr wrap="square" rtlCol="0">
            <a:spAutoFit/>
          </a:bodyPr>
          <a:lstStyle/>
          <a:p>
            <a:pPr algn="r"/>
            <a:r>
              <a:rPr lang="gl-ES" dirty="0"/>
              <a:t>Follas afectadas pola actividade da </a:t>
            </a:r>
            <a:r>
              <a:rPr lang="gl-ES" dirty="0" err="1"/>
              <a:t>vesporiña</a:t>
            </a:r>
            <a:endParaRPr lang="gl-ES" dirty="0"/>
          </a:p>
        </p:txBody>
      </p:sp>
    </p:spTree>
    <p:extLst>
      <p:ext uri="{BB962C8B-B14F-4D97-AF65-F5344CB8AC3E}">
        <p14:creationId xmlns:p14="http://schemas.microsoft.com/office/powerpoint/2010/main" val="2921532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214" y="199520"/>
            <a:ext cx="5580845" cy="1938992"/>
          </a:xfrm>
          <a:prstGeom prst="rect">
            <a:avLst/>
          </a:prstGeom>
        </p:spPr>
        <p:txBody>
          <a:bodyPr wrap="square">
            <a:spAutoFit/>
          </a:bodyPr>
          <a:lstStyle/>
          <a:p>
            <a:r>
              <a:rPr lang="es-ES" sz="2000" b="1" i="1" dirty="0" err="1"/>
              <a:t>Xyleborus</a:t>
            </a:r>
            <a:r>
              <a:rPr lang="es-ES" sz="2000" b="1" i="1" dirty="0"/>
              <a:t> dispar</a:t>
            </a:r>
            <a:r>
              <a:rPr lang="es-ES" sz="2000" dirty="0"/>
              <a:t>. Un </a:t>
            </a:r>
            <a:r>
              <a:rPr lang="es-ES" sz="2000" dirty="0" err="1"/>
              <a:t>pequeno</a:t>
            </a:r>
            <a:r>
              <a:rPr lang="es-ES" sz="2000" dirty="0"/>
              <a:t> </a:t>
            </a:r>
            <a:r>
              <a:rPr lang="es-ES" sz="2000" dirty="0" err="1"/>
              <a:t>escaravello</a:t>
            </a:r>
            <a:r>
              <a:rPr lang="es-ES" sz="2000" dirty="0"/>
              <a:t>, de entre 2 e 4 mm, da clase dos barrenadores que </a:t>
            </a:r>
            <a:r>
              <a:rPr lang="es-ES" sz="2000" dirty="0" err="1"/>
              <a:t>fai</a:t>
            </a:r>
            <a:r>
              <a:rPr lang="es-ES" sz="2000" dirty="0"/>
              <a:t> buratos e galerías </a:t>
            </a:r>
            <a:r>
              <a:rPr lang="es-ES" sz="2000" dirty="0" err="1"/>
              <a:t>nas</a:t>
            </a:r>
            <a:r>
              <a:rPr lang="es-ES" sz="2000" dirty="0"/>
              <a:t> </a:t>
            </a:r>
            <a:r>
              <a:rPr lang="es-ES" sz="2000" dirty="0" err="1"/>
              <a:t>árbores</a:t>
            </a:r>
            <a:r>
              <a:rPr lang="es-ES" sz="2000" dirty="0"/>
              <a:t>, </a:t>
            </a:r>
            <a:r>
              <a:rPr lang="es-ES" sz="2000" dirty="0" err="1"/>
              <a:t>onde</a:t>
            </a:r>
            <a:r>
              <a:rPr lang="es-ES" sz="2000" dirty="0"/>
              <a:t> pon os ovos e se </a:t>
            </a:r>
            <a:r>
              <a:rPr lang="es-ES" sz="2000" dirty="0" err="1"/>
              <a:t>desenvolven</a:t>
            </a:r>
            <a:r>
              <a:rPr lang="es-ES" sz="2000" dirty="0"/>
              <a:t> as larvas. Ataca a plantas novas  afectadas </a:t>
            </a:r>
            <a:r>
              <a:rPr lang="es-ES" sz="2000" dirty="0" err="1"/>
              <a:t>pola</a:t>
            </a:r>
            <a:r>
              <a:rPr lang="es-ES" sz="2000" dirty="0"/>
              <a:t> seca, por </a:t>
            </a:r>
            <a:r>
              <a:rPr lang="es-ES" sz="2000" dirty="0" err="1"/>
              <a:t>xeadas</a:t>
            </a:r>
            <a:r>
              <a:rPr lang="es-ES" sz="2000" dirty="0"/>
              <a:t>, </a:t>
            </a:r>
            <a:r>
              <a:rPr lang="es-ES" sz="2000" dirty="0" err="1"/>
              <a:t>ou</a:t>
            </a:r>
            <a:r>
              <a:rPr lang="es-ES" sz="2000" dirty="0"/>
              <a:t> </a:t>
            </a:r>
            <a:r>
              <a:rPr lang="es-ES" sz="2000" dirty="0" err="1"/>
              <a:t>danadas</a:t>
            </a:r>
            <a:r>
              <a:rPr lang="es-ES" sz="2000" dirty="0"/>
              <a:t>  por </a:t>
            </a:r>
            <a:r>
              <a:rPr lang="es-ES" sz="2000" dirty="0" err="1"/>
              <a:t>operacións</a:t>
            </a:r>
            <a:r>
              <a:rPr lang="es-ES" sz="2000" dirty="0"/>
              <a:t> defectuosas.</a:t>
            </a:r>
          </a:p>
        </p:txBody>
      </p:sp>
      <p:sp>
        <p:nvSpPr>
          <p:cNvPr id="3" name="Rectángulo 2"/>
          <p:cNvSpPr/>
          <p:nvPr/>
        </p:nvSpPr>
        <p:spPr>
          <a:xfrm>
            <a:off x="2736697" y="5731655"/>
            <a:ext cx="3494468" cy="923330"/>
          </a:xfrm>
          <a:prstGeom prst="rect">
            <a:avLst/>
          </a:prstGeom>
        </p:spPr>
        <p:txBody>
          <a:bodyPr wrap="square">
            <a:spAutoFit/>
          </a:bodyPr>
          <a:lstStyle/>
          <a:p>
            <a:r>
              <a:rPr lang="es-ES" dirty="0"/>
              <a:t>Burato de barrenador.  </a:t>
            </a:r>
            <a:r>
              <a:rPr lang="es-ES" dirty="0" err="1"/>
              <a:t>Recoñécese</a:t>
            </a:r>
            <a:r>
              <a:rPr lang="es-ES" dirty="0"/>
              <a:t> </a:t>
            </a:r>
            <a:r>
              <a:rPr lang="es-ES" dirty="0" err="1"/>
              <a:t>pola</a:t>
            </a:r>
            <a:r>
              <a:rPr lang="es-ES" dirty="0"/>
              <a:t> presencia de serrín </a:t>
            </a:r>
            <a:r>
              <a:rPr lang="es-ES" dirty="0" err="1"/>
              <a:t>branco</a:t>
            </a:r>
            <a:r>
              <a:rPr lang="es-ES" dirty="0"/>
              <a:t> </a:t>
            </a:r>
            <a:r>
              <a:rPr lang="es-ES" dirty="0" err="1"/>
              <a:t>moi</a:t>
            </a:r>
            <a:r>
              <a:rPr lang="es-ES" dirty="0"/>
              <a:t> fino.</a:t>
            </a:r>
          </a:p>
        </p:txBody>
      </p:sp>
      <p:sp>
        <p:nvSpPr>
          <p:cNvPr id="4" name="Rectángulo 3"/>
          <p:cNvSpPr/>
          <p:nvPr/>
        </p:nvSpPr>
        <p:spPr>
          <a:xfrm>
            <a:off x="7147776" y="6003911"/>
            <a:ext cx="4275786" cy="646331"/>
          </a:xfrm>
          <a:prstGeom prst="rect">
            <a:avLst/>
          </a:prstGeom>
        </p:spPr>
        <p:txBody>
          <a:bodyPr wrap="square">
            <a:spAutoFit/>
          </a:bodyPr>
          <a:lstStyle/>
          <a:p>
            <a:r>
              <a:rPr lang="es-ES" dirty="0"/>
              <a:t>Trampa para a captura de adultos, cebada con alcohol </a:t>
            </a:r>
            <a:r>
              <a:rPr lang="es-ES" dirty="0" err="1"/>
              <a:t>ao</a:t>
            </a:r>
            <a:r>
              <a:rPr lang="es-ES" dirty="0"/>
              <a:t> 50%.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90" y="2408459"/>
            <a:ext cx="3603875" cy="3180972"/>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329" y="766797"/>
            <a:ext cx="5231817" cy="523181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14" y="2929931"/>
            <a:ext cx="2205120" cy="2138027"/>
          </a:xfrm>
          <a:prstGeom prst="rect">
            <a:avLst/>
          </a:prstGeom>
        </p:spPr>
      </p:pic>
    </p:spTree>
    <p:extLst>
      <p:ext uri="{BB962C8B-B14F-4D97-AF65-F5344CB8AC3E}">
        <p14:creationId xmlns:p14="http://schemas.microsoft.com/office/powerpoint/2010/main" val="227948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5002" y="5223923"/>
            <a:ext cx="5074276" cy="1323439"/>
          </a:xfrm>
          <a:prstGeom prst="rect">
            <a:avLst/>
          </a:prstGeom>
          <a:noFill/>
        </p:spPr>
        <p:txBody>
          <a:bodyPr wrap="square" rtlCol="0">
            <a:spAutoFit/>
          </a:bodyPr>
          <a:lstStyle/>
          <a:p>
            <a:r>
              <a:rPr lang="gl-ES" sz="2000" b="1" i="1" dirty="0" err="1"/>
              <a:t>Pammene</a:t>
            </a:r>
            <a:r>
              <a:rPr lang="gl-ES" sz="2000" b="1" i="1" dirty="0"/>
              <a:t> </a:t>
            </a:r>
            <a:r>
              <a:rPr lang="gl-ES" sz="2000" b="1" i="1" dirty="0" err="1"/>
              <a:t>fasciana</a:t>
            </a:r>
            <a:r>
              <a:rPr lang="gl-ES" sz="2000" dirty="0"/>
              <a:t>. Avelaíña europea, de entre 13 e 17 mm, da que as eirugas atacan os ourizos, e os froitos en formación,  provocando a súa caída prematura.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372" y="551221"/>
            <a:ext cx="5688362" cy="5299657"/>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39" y="1800563"/>
            <a:ext cx="4958367" cy="3305578"/>
          </a:xfrm>
          <a:prstGeom prst="rect">
            <a:avLst/>
          </a:prstGeom>
        </p:spPr>
      </p:pic>
      <p:sp>
        <p:nvSpPr>
          <p:cNvPr id="6" name="CuadroTexto 5"/>
          <p:cNvSpPr txBox="1"/>
          <p:nvPr/>
        </p:nvSpPr>
        <p:spPr>
          <a:xfrm>
            <a:off x="6150372" y="6091707"/>
            <a:ext cx="5543645" cy="369332"/>
          </a:xfrm>
          <a:prstGeom prst="rect">
            <a:avLst/>
          </a:prstGeom>
          <a:noFill/>
        </p:spPr>
        <p:txBody>
          <a:bodyPr wrap="square" rtlCol="0">
            <a:spAutoFit/>
          </a:bodyPr>
          <a:lstStyle/>
          <a:p>
            <a:r>
              <a:rPr lang="gl-ES" dirty="0"/>
              <a:t>Ourizo atacado pola eiruga de </a:t>
            </a:r>
            <a:r>
              <a:rPr lang="gl-ES" i="1" dirty="0" err="1"/>
              <a:t>Pamene</a:t>
            </a:r>
            <a:r>
              <a:rPr lang="gl-ES" i="1" dirty="0"/>
              <a:t> </a:t>
            </a:r>
            <a:r>
              <a:rPr lang="gl-ES" i="1" dirty="0" err="1"/>
              <a:t>fasciana</a:t>
            </a:r>
            <a:endParaRPr lang="gl-ES" i="1" dirty="0"/>
          </a:p>
        </p:txBody>
      </p:sp>
      <p:sp>
        <p:nvSpPr>
          <p:cNvPr id="7" name="Rectángulo 6"/>
          <p:cNvSpPr/>
          <p:nvPr/>
        </p:nvSpPr>
        <p:spPr>
          <a:xfrm>
            <a:off x="363464" y="645720"/>
            <a:ext cx="5786908" cy="830997"/>
          </a:xfrm>
          <a:prstGeom prst="rect">
            <a:avLst/>
          </a:prstGeom>
        </p:spPr>
        <p:txBody>
          <a:bodyPr wrap="square">
            <a:spAutoFit/>
          </a:bodyPr>
          <a:lstStyle/>
          <a:p>
            <a:pPr lvl="0"/>
            <a:r>
              <a:rPr lang="es-ES" sz="2400" dirty="0" err="1">
                <a:solidFill>
                  <a:prstClr val="black"/>
                </a:solidFill>
              </a:rPr>
              <a:t>Tamén</a:t>
            </a:r>
            <a:r>
              <a:rPr lang="es-ES" sz="2400" dirty="0">
                <a:solidFill>
                  <a:prstClr val="black"/>
                </a:solidFill>
              </a:rPr>
              <a:t> </a:t>
            </a:r>
            <a:r>
              <a:rPr lang="es-ES" sz="2400" dirty="0" err="1">
                <a:solidFill>
                  <a:prstClr val="black"/>
                </a:solidFill>
              </a:rPr>
              <a:t>hai</a:t>
            </a:r>
            <a:r>
              <a:rPr lang="es-ES" sz="2400" dirty="0">
                <a:solidFill>
                  <a:prstClr val="black"/>
                </a:solidFill>
              </a:rPr>
              <a:t> </a:t>
            </a:r>
            <a:r>
              <a:rPr lang="es-ES" sz="2400" dirty="0" err="1">
                <a:solidFill>
                  <a:prstClr val="black"/>
                </a:solidFill>
              </a:rPr>
              <a:t>algunhas</a:t>
            </a:r>
            <a:r>
              <a:rPr lang="es-ES" sz="2400" dirty="0">
                <a:solidFill>
                  <a:prstClr val="black"/>
                </a:solidFill>
              </a:rPr>
              <a:t> </a:t>
            </a:r>
            <a:r>
              <a:rPr lang="es-ES" sz="2400" dirty="0" err="1">
                <a:solidFill>
                  <a:prstClr val="black"/>
                </a:solidFill>
              </a:rPr>
              <a:t>pragas</a:t>
            </a:r>
            <a:r>
              <a:rPr lang="es-ES" sz="2400" dirty="0">
                <a:solidFill>
                  <a:prstClr val="black"/>
                </a:solidFill>
              </a:rPr>
              <a:t> que afectan directamente </a:t>
            </a:r>
            <a:r>
              <a:rPr lang="es-ES" sz="2400" dirty="0" err="1">
                <a:solidFill>
                  <a:prstClr val="black"/>
                </a:solidFill>
              </a:rPr>
              <a:t>aos</a:t>
            </a:r>
            <a:r>
              <a:rPr lang="es-ES" sz="2400" dirty="0">
                <a:solidFill>
                  <a:prstClr val="black"/>
                </a:solidFill>
              </a:rPr>
              <a:t> </a:t>
            </a:r>
            <a:r>
              <a:rPr lang="es-ES" sz="2400" dirty="0" err="1">
                <a:solidFill>
                  <a:prstClr val="black"/>
                </a:solidFill>
              </a:rPr>
              <a:t>ourizos</a:t>
            </a:r>
            <a:r>
              <a:rPr lang="es-ES" sz="2400" dirty="0">
                <a:solidFill>
                  <a:prstClr val="black"/>
                </a:solidFill>
              </a:rPr>
              <a:t> </a:t>
            </a:r>
            <a:r>
              <a:rPr lang="es-ES" sz="2400" dirty="0" err="1">
                <a:solidFill>
                  <a:prstClr val="black"/>
                </a:solidFill>
              </a:rPr>
              <a:t>ou</a:t>
            </a:r>
            <a:r>
              <a:rPr lang="es-ES" sz="2400" dirty="0">
                <a:solidFill>
                  <a:prstClr val="black"/>
                </a:solidFill>
              </a:rPr>
              <a:t> </a:t>
            </a:r>
            <a:r>
              <a:rPr lang="es-ES" sz="2400" dirty="0" err="1">
                <a:solidFill>
                  <a:prstClr val="black"/>
                </a:solidFill>
              </a:rPr>
              <a:t>ás</a:t>
            </a:r>
            <a:r>
              <a:rPr lang="es-ES" sz="2400" dirty="0">
                <a:solidFill>
                  <a:prstClr val="black"/>
                </a:solidFill>
              </a:rPr>
              <a:t> castañas. </a:t>
            </a:r>
          </a:p>
        </p:txBody>
      </p:sp>
    </p:spTree>
    <p:extLst>
      <p:ext uri="{BB962C8B-B14F-4D97-AF65-F5344CB8AC3E}">
        <p14:creationId xmlns:p14="http://schemas.microsoft.com/office/powerpoint/2010/main" val="100667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915" y="732811"/>
            <a:ext cx="6169438" cy="5758142"/>
          </a:xfrm>
          <a:prstGeom prst="rect">
            <a:avLst/>
          </a:prstGeom>
        </p:spPr>
      </p:pic>
      <p:sp>
        <p:nvSpPr>
          <p:cNvPr id="6" name="Rectángulo 5"/>
          <p:cNvSpPr/>
          <p:nvPr/>
        </p:nvSpPr>
        <p:spPr>
          <a:xfrm>
            <a:off x="455415" y="1144935"/>
            <a:ext cx="4760528" cy="830997"/>
          </a:xfrm>
          <a:prstGeom prst="rect">
            <a:avLst/>
          </a:prstGeom>
        </p:spPr>
        <p:txBody>
          <a:bodyPr wrap="square">
            <a:spAutoFit/>
          </a:bodyPr>
          <a:lstStyle/>
          <a:p>
            <a:r>
              <a:rPr lang="es-ES" sz="2400" dirty="0"/>
              <a:t>As castañas poden ser atacadas por diferentes insectos e fungos.</a:t>
            </a:r>
          </a:p>
        </p:txBody>
      </p:sp>
      <p:sp>
        <p:nvSpPr>
          <p:cNvPr id="8" name="CuadroTexto 7"/>
          <p:cNvSpPr txBox="1"/>
          <p:nvPr/>
        </p:nvSpPr>
        <p:spPr>
          <a:xfrm>
            <a:off x="605308" y="5786770"/>
            <a:ext cx="4726546" cy="369332"/>
          </a:xfrm>
          <a:prstGeom prst="rect">
            <a:avLst/>
          </a:prstGeom>
          <a:noFill/>
        </p:spPr>
        <p:txBody>
          <a:bodyPr wrap="square" rtlCol="0">
            <a:spAutoFit/>
          </a:bodyPr>
          <a:lstStyle/>
          <a:p>
            <a:pPr algn="r"/>
            <a:r>
              <a:rPr lang="gl-ES" dirty="0"/>
              <a:t>Castañas estragadas por insectos e fungos</a:t>
            </a:r>
          </a:p>
        </p:txBody>
      </p:sp>
    </p:spTree>
    <p:extLst>
      <p:ext uri="{BB962C8B-B14F-4D97-AF65-F5344CB8AC3E}">
        <p14:creationId xmlns:p14="http://schemas.microsoft.com/office/powerpoint/2010/main" val="2888452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5255" y="489243"/>
            <a:ext cx="7319493" cy="461665"/>
          </a:xfrm>
          <a:prstGeom prst="rect">
            <a:avLst/>
          </a:prstGeom>
        </p:spPr>
        <p:txBody>
          <a:bodyPr wrap="square">
            <a:spAutoFit/>
          </a:bodyPr>
          <a:lstStyle/>
          <a:p>
            <a:pPr lvl="0"/>
            <a:r>
              <a:rPr lang="gl-ES" sz="2400" dirty="0">
                <a:solidFill>
                  <a:prstClr val="black"/>
                </a:solidFill>
              </a:rPr>
              <a:t>Avelaíñas que teñen larvas que se alimentan de castañas</a:t>
            </a:r>
          </a:p>
        </p:txBody>
      </p:sp>
      <p:pic>
        <p:nvPicPr>
          <p:cNvPr id="3" name="Imagen 2"/>
          <p:cNvPicPr>
            <a:picLocks noChangeAspect="1"/>
          </p:cNvPicPr>
          <p:nvPr/>
        </p:nvPicPr>
        <p:blipFill>
          <a:blip r:embed="rId2"/>
          <a:stretch>
            <a:fillRect/>
          </a:stretch>
        </p:blipFill>
        <p:spPr>
          <a:xfrm>
            <a:off x="740975" y="1055545"/>
            <a:ext cx="3698258" cy="5568071"/>
          </a:xfrm>
          <a:prstGeom prst="rect">
            <a:avLst/>
          </a:prstGeom>
        </p:spPr>
      </p:pic>
      <p:sp>
        <p:nvSpPr>
          <p:cNvPr id="4" name="Rectángulo 3"/>
          <p:cNvSpPr/>
          <p:nvPr/>
        </p:nvSpPr>
        <p:spPr>
          <a:xfrm>
            <a:off x="4439233" y="5853969"/>
            <a:ext cx="2180824" cy="400110"/>
          </a:xfrm>
          <a:prstGeom prst="rect">
            <a:avLst/>
          </a:prstGeom>
        </p:spPr>
        <p:txBody>
          <a:bodyPr wrap="square">
            <a:spAutoFit/>
          </a:bodyPr>
          <a:lstStyle/>
          <a:p>
            <a:pPr lvl="0"/>
            <a:r>
              <a:rPr lang="gl-ES" sz="2000" b="1" i="1" dirty="0" err="1">
                <a:solidFill>
                  <a:prstClr val="black"/>
                </a:solidFill>
              </a:rPr>
              <a:t>Cydia</a:t>
            </a:r>
            <a:r>
              <a:rPr lang="gl-ES" sz="2000" b="1" i="1" dirty="0">
                <a:solidFill>
                  <a:prstClr val="black"/>
                </a:solidFill>
              </a:rPr>
              <a:t> </a:t>
            </a:r>
            <a:r>
              <a:rPr lang="gl-ES" sz="2000" b="1" i="1" dirty="0" err="1">
                <a:solidFill>
                  <a:prstClr val="black"/>
                </a:solidFill>
              </a:rPr>
              <a:t>splendana</a:t>
            </a:r>
            <a:r>
              <a:rPr lang="gl-ES" sz="2000" dirty="0">
                <a:solidFill>
                  <a:prstClr val="black"/>
                </a:solidFill>
              </a:rPr>
              <a:t>.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895" y="1337664"/>
            <a:ext cx="5300963" cy="3260093"/>
          </a:xfrm>
          <a:prstGeom prst="rect">
            <a:avLst/>
          </a:prstGeom>
        </p:spPr>
      </p:pic>
      <p:sp>
        <p:nvSpPr>
          <p:cNvPr id="6" name="CuadroTexto 5"/>
          <p:cNvSpPr txBox="1"/>
          <p:nvPr/>
        </p:nvSpPr>
        <p:spPr>
          <a:xfrm>
            <a:off x="6214895" y="4726546"/>
            <a:ext cx="5300963" cy="400110"/>
          </a:xfrm>
          <a:prstGeom prst="rect">
            <a:avLst/>
          </a:prstGeom>
          <a:noFill/>
        </p:spPr>
        <p:txBody>
          <a:bodyPr wrap="square" rtlCol="0">
            <a:spAutoFit/>
          </a:bodyPr>
          <a:lstStyle/>
          <a:p>
            <a:r>
              <a:rPr lang="gl-ES" sz="2000" b="1" i="1" dirty="0" err="1"/>
              <a:t>Cydia</a:t>
            </a:r>
            <a:r>
              <a:rPr lang="gl-ES" sz="2000" b="1" i="1" dirty="0"/>
              <a:t> </a:t>
            </a:r>
            <a:r>
              <a:rPr lang="gl-ES" sz="2000" b="1" i="1" dirty="0" err="1"/>
              <a:t>fagiglandana</a:t>
            </a:r>
            <a:endParaRPr lang="gl-ES" sz="2000" b="1" i="1" dirty="0"/>
          </a:p>
        </p:txBody>
      </p:sp>
      <p:sp>
        <p:nvSpPr>
          <p:cNvPr id="7" name="Rectángulo 6"/>
          <p:cNvSpPr/>
          <p:nvPr/>
        </p:nvSpPr>
        <p:spPr>
          <a:xfrm>
            <a:off x="6941713" y="5210024"/>
            <a:ext cx="4675030" cy="1477328"/>
          </a:xfrm>
          <a:prstGeom prst="rect">
            <a:avLst/>
          </a:prstGeom>
        </p:spPr>
        <p:txBody>
          <a:bodyPr wrap="square">
            <a:spAutoFit/>
          </a:bodyPr>
          <a:lstStyle/>
          <a:p>
            <a:r>
              <a:rPr lang="pt-BR" dirty="0"/>
              <a:t>Estas </a:t>
            </a:r>
            <a:r>
              <a:rPr lang="pt-BR" dirty="0" err="1"/>
              <a:t>avelaíñas</a:t>
            </a:r>
            <a:r>
              <a:rPr lang="pt-BR" dirty="0"/>
              <a:t> </a:t>
            </a:r>
            <a:r>
              <a:rPr lang="pt-BR" dirty="0" err="1"/>
              <a:t>europeas</a:t>
            </a:r>
            <a:r>
              <a:rPr lang="pt-BR" dirty="0"/>
              <a:t>, de entre 12 e 16 mm, </a:t>
            </a:r>
            <a:r>
              <a:rPr lang="pt-BR" dirty="0" err="1"/>
              <a:t>poñen</a:t>
            </a:r>
            <a:r>
              <a:rPr lang="pt-BR" dirty="0"/>
              <a:t> os ovos nas </a:t>
            </a:r>
            <a:r>
              <a:rPr lang="pt-BR" dirty="0" err="1"/>
              <a:t>follas</a:t>
            </a:r>
            <a:r>
              <a:rPr lang="pt-BR" dirty="0"/>
              <a:t> dos </a:t>
            </a:r>
            <a:r>
              <a:rPr lang="pt-BR" dirty="0" err="1"/>
              <a:t>castiñeiros</a:t>
            </a:r>
            <a:r>
              <a:rPr lang="pt-BR" dirty="0"/>
              <a:t> e as </a:t>
            </a:r>
            <a:r>
              <a:rPr lang="pt-BR" dirty="0" err="1"/>
              <a:t>súas</a:t>
            </a:r>
            <a:r>
              <a:rPr lang="pt-BR" dirty="0"/>
              <a:t> larvas,  os “</a:t>
            </a:r>
            <a:r>
              <a:rPr lang="pt-BR" dirty="0" err="1"/>
              <a:t>bechos</a:t>
            </a:r>
            <a:r>
              <a:rPr lang="pt-BR" dirty="0"/>
              <a:t> das </a:t>
            </a:r>
            <a:r>
              <a:rPr lang="pt-BR" dirty="0" err="1"/>
              <a:t>castañas</a:t>
            </a:r>
            <a:r>
              <a:rPr lang="pt-BR" dirty="0"/>
              <a:t>”, </a:t>
            </a:r>
            <a:r>
              <a:rPr lang="pt-BR" dirty="0" err="1"/>
              <a:t>desenvólvense</a:t>
            </a:r>
            <a:r>
              <a:rPr lang="pt-BR" dirty="0"/>
              <a:t> dentro dos </a:t>
            </a:r>
            <a:r>
              <a:rPr lang="pt-BR" dirty="0" err="1"/>
              <a:t>froitos</a:t>
            </a:r>
            <a:r>
              <a:rPr lang="pt-BR" dirty="0"/>
              <a:t> </a:t>
            </a:r>
            <a:r>
              <a:rPr lang="pt-BR" dirty="0" err="1"/>
              <a:t>alimentándose</a:t>
            </a:r>
            <a:r>
              <a:rPr lang="pt-BR" dirty="0"/>
              <a:t> da semente. </a:t>
            </a:r>
          </a:p>
        </p:txBody>
      </p:sp>
    </p:spTree>
    <p:extLst>
      <p:ext uri="{BB962C8B-B14F-4D97-AF65-F5344CB8AC3E}">
        <p14:creationId xmlns:p14="http://schemas.microsoft.com/office/powerpoint/2010/main" val="3515196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71" y="298351"/>
            <a:ext cx="4446493" cy="5059260"/>
          </a:xfrm>
          <a:prstGeom prst="rect">
            <a:avLst/>
          </a:prstGeom>
        </p:spPr>
      </p:pic>
      <p:pic>
        <p:nvPicPr>
          <p:cNvPr id="3" name="Imagen 2"/>
          <p:cNvPicPr>
            <a:picLocks noChangeAspect="1"/>
          </p:cNvPicPr>
          <p:nvPr/>
        </p:nvPicPr>
        <p:blipFill>
          <a:blip r:embed="rId3"/>
          <a:stretch>
            <a:fillRect/>
          </a:stretch>
        </p:blipFill>
        <p:spPr>
          <a:xfrm>
            <a:off x="5675177" y="439720"/>
            <a:ext cx="6114716" cy="5149711"/>
          </a:xfrm>
          <a:prstGeom prst="rect">
            <a:avLst/>
          </a:prstGeom>
        </p:spPr>
      </p:pic>
      <p:sp>
        <p:nvSpPr>
          <p:cNvPr id="4" name="Rectángulo 3"/>
          <p:cNvSpPr/>
          <p:nvPr/>
        </p:nvSpPr>
        <p:spPr>
          <a:xfrm>
            <a:off x="310507" y="5379666"/>
            <a:ext cx="4709526" cy="1323439"/>
          </a:xfrm>
          <a:prstGeom prst="rect">
            <a:avLst/>
          </a:prstGeom>
        </p:spPr>
        <p:txBody>
          <a:bodyPr wrap="square">
            <a:spAutoFit/>
          </a:bodyPr>
          <a:lstStyle/>
          <a:p>
            <a:r>
              <a:rPr lang="es-ES" sz="2000" b="1" dirty="0" err="1"/>
              <a:t>Gorgullos</a:t>
            </a:r>
            <a:r>
              <a:rPr lang="es-ES" sz="2000" b="1" dirty="0"/>
              <a:t> das castañas </a:t>
            </a:r>
            <a:r>
              <a:rPr lang="es-ES" sz="2000" dirty="0"/>
              <a:t>(</a:t>
            </a:r>
            <a:r>
              <a:rPr lang="es-ES" sz="2000" b="1" i="1" dirty="0" err="1"/>
              <a:t>Curculio</a:t>
            </a:r>
            <a:r>
              <a:rPr lang="es-ES" sz="2000" b="1" i="1" dirty="0"/>
              <a:t> </a:t>
            </a:r>
            <a:r>
              <a:rPr lang="es-ES" sz="2000" b="1" i="1" dirty="0" err="1"/>
              <a:t>elephas</a:t>
            </a:r>
            <a:r>
              <a:rPr lang="es-ES" sz="2000" dirty="0"/>
              <a:t>). As larvas </a:t>
            </a:r>
            <a:r>
              <a:rPr lang="es-ES" sz="2000" dirty="0" err="1"/>
              <a:t>aliméntanse</a:t>
            </a:r>
            <a:r>
              <a:rPr lang="es-ES" sz="2000" dirty="0"/>
              <a:t> das castañas. </a:t>
            </a:r>
          </a:p>
          <a:p>
            <a:r>
              <a:rPr lang="es-ES" sz="2000" dirty="0"/>
              <a:t>Os adultos miden </a:t>
            </a:r>
            <a:r>
              <a:rPr lang="es-ES" sz="2000" dirty="0" err="1"/>
              <a:t>uns</a:t>
            </a:r>
            <a:r>
              <a:rPr lang="es-ES" sz="2000" dirty="0"/>
              <a:t> 10 mm, </a:t>
            </a:r>
            <a:r>
              <a:rPr lang="es-ES" sz="2000" dirty="0" err="1"/>
              <a:t>sen</a:t>
            </a:r>
            <a:r>
              <a:rPr lang="es-ES" sz="2000" dirty="0"/>
              <a:t> contar o “</a:t>
            </a:r>
            <a:r>
              <a:rPr lang="es-ES" sz="2000" dirty="0" err="1"/>
              <a:t>peteiro</a:t>
            </a:r>
            <a:r>
              <a:rPr lang="es-ES" sz="2000" dirty="0"/>
              <a:t>”.</a:t>
            </a:r>
            <a:endParaRPr lang="gl-ES" sz="2000" dirty="0"/>
          </a:p>
        </p:txBody>
      </p:sp>
      <p:sp>
        <p:nvSpPr>
          <p:cNvPr id="7" name="CuadroTexto 6"/>
          <p:cNvSpPr txBox="1"/>
          <p:nvPr/>
        </p:nvSpPr>
        <p:spPr>
          <a:xfrm>
            <a:off x="5675177" y="5589431"/>
            <a:ext cx="4441507" cy="646331"/>
          </a:xfrm>
          <a:prstGeom prst="rect">
            <a:avLst/>
          </a:prstGeom>
          <a:noFill/>
        </p:spPr>
        <p:txBody>
          <a:bodyPr wrap="square" rtlCol="0">
            <a:spAutoFit/>
          </a:bodyPr>
          <a:lstStyle/>
          <a:p>
            <a:r>
              <a:rPr lang="gl-ES" dirty="0"/>
              <a:t>Castañas amosando os buratos de saída dos  insectos  que as estragaron</a:t>
            </a:r>
          </a:p>
        </p:txBody>
      </p:sp>
    </p:spTree>
    <p:extLst>
      <p:ext uri="{BB962C8B-B14F-4D97-AF65-F5344CB8AC3E}">
        <p14:creationId xmlns:p14="http://schemas.microsoft.com/office/powerpoint/2010/main" val="3753775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2074" y="2448188"/>
            <a:ext cx="4473261" cy="3170099"/>
          </a:xfrm>
          <a:prstGeom prst="rect">
            <a:avLst/>
          </a:prstGeom>
        </p:spPr>
        <p:txBody>
          <a:bodyPr wrap="square">
            <a:spAutoFit/>
          </a:bodyPr>
          <a:lstStyle/>
          <a:p>
            <a:r>
              <a:rPr lang="es-ES" sz="2000" dirty="0"/>
              <a:t>O fungo (</a:t>
            </a:r>
            <a:r>
              <a:rPr lang="es-ES" sz="2000" b="1" i="1" dirty="0" err="1"/>
              <a:t>Gnomoniopsis</a:t>
            </a:r>
            <a:r>
              <a:rPr lang="es-ES" sz="2000" b="1" i="1" dirty="0"/>
              <a:t> </a:t>
            </a:r>
            <a:r>
              <a:rPr lang="es-ES" sz="2000" b="1" i="1" dirty="0" err="1"/>
              <a:t>smithogilvyi</a:t>
            </a:r>
            <a:r>
              <a:rPr lang="es-ES" sz="2000" i="1" dirty="0"/>
              <a:t> </a:t>
            </a:r>
            <a:r>
              <a:rPr lang="es-ES" sz="2000" dirty="0" err="1"/>
              <a:t>ou</a:t>
            </a:r>
            <a:r>
              <a:rPr lang="es-ES" sz="2000" dirty="0"/>
              <a:t> </a:t>
            </a:r>
            <a:r>
              <a:rPr lang="es-ES" sz="2000" b="1" i="1" dirty="0" err="1"/>
              <a:t>Gnomoniopsis</a:t>
            </a:r>
            <a:r>
              <a:rPr lang="es-ES" sz="2000" b="1" i="1" dirty="0"/>
              <a:t> </a:t>
            </a:r>
            <a:r>
              <a:rPr lang="es-ES" sz="2000" b="1" i="1" dirty="0" err="1"/>
              <a:t>castaneae</a:t>
            </a:r>
            <a:r>
              <a:rPr lang="es-ES" sz="2000" dirty="0"/>
              <a:t>) descrito por </a:t>
            </a:r>
            <a:r>
              <a:rPr lang="es-ES" sz="2000" dirty="0" err="1"/>
              <a:t>primeira</a:t>
            </a:r>
            <a:r>
              <a:rPr lang="es-ES" sz="2000" dirty="0"/>
              <a:t> vez en 2012, </a:t>
            </a:r>
            <a:r>
              <a:rPr lang="es-ES" sz="2000" dirty="0" err="1"/>
              <a:t>comezou</a:t>
            </a:r>
            <a:r>
              <a:rPr lang="es-ES" sz="2000" dirty="0"/>
              <a:t> a detectarse </a:t>
            </a:r>
            <a:r>
              <a:rPr lang="es-ES" sz="2000" dirty="0" err="1"/>
              <a:t>na</a:t>
            </a:r>
            <a:r>
              <a:rPr lang="es-ES" sz="2000" dirty="0"/>
              <a:t> </a:t>
            </a:r>
            <a:r>
              <a:rPr lang="es-ES" sz="2000" dirty="0" err="1"/>
              <a:t>Galiza</a:t>
            </a:r>
            <a:r>
              <a:rPr lang="es-ES" sz="2000" dirty="0"/>
              <a:t>. Afecta de </a:t>
            </a:r>
            <a:r>
              <a:rPr lang="es-ES" sz="2000" dirty="0" err="1"/>
              <a:t>maneira</a:t>
            </a:r>
            <a:r>
              <a:rPr lang="es-ES" sz="2000" dirty="0"/>
              <a:t> importante á </a:t>
            </a:r>
            <a:r>
              <a:rPr lang="es-ES" sz="2000" dirty="0" err="1"/>
              <a:t>rendibilidade</a:t>
            </a:r>
            <a:r>
              <a:rPr lang="es-ES" sz="2000" dirty="0"/>
              <a:t> dos cultivos. As castañas non presentan danos externos </a:t>
            </a:r>
            <a:r>
              <a:rPr lang="es-ES" sz="2000" dirty="0" err="1"/>
              <a:t>mais</a:t>
            </a:r>
            <a:r>
              <a:rPr lang="es-ES" sz="2000" dirty="0"/>
              <a:t> </a:t>
            </a:r>
            <a:r>
              <a:rPr lang="es-ES" sz="2000" dirty="0" err="1"/>
              <a:t>apodrecen</a:t>
            </a:r>
            <a:r>
              <a:rPr lang="es-ES" sz="2000" dirty="0"/>
              <a:t> por dentro </a:t>
            </a:r>
            <a:r>
              <a:rPr lang="es-ES" sz="2000" dirty="0" err="1"/>
              <a:t>despois</a:t>
            </a:r>
            <a:r>
              <a:rPr lang="es-ES" sz="2000" dirty="0"/>
              <a:t> de </a:t>
            </a:r>
            <a:r>
              <a:rPr lang="es-ES" sz="2000" dirty="0" err="1"/>
              <a:t>recollidas</a:t>
            </a:r>
            <a:r>
              <a:rPr lang="es-ES" sz="2000" dirty="0"/>
              <a:t>. </a:t>
            </a:r>
            <a:r>
              <a:rPr lang="es-ES" sz="2000" dirty="0" err="1"/>
              <a:t>Tamén</a:t>
            </a:r>
            <a:r>
              <a:rPr lang="es-ES" sz="2000" dirty="0"/>
              <a:t> provoca a seca das follas e a caída </a:t>
            </a:r>
            <a:r>
              <a:rPr lang="es-ES" sz="2000" dirty="0" err="1"/>
              <a:t>temperá</a:t>
            </a:r>
            <a:r>
              <a:rPr lang="es-ES" sz="2000" dirty="0"/>
              <a:t> dos </a:t>
            </a:r>
            <a:r>
              <a:rPr lang="es-ES" sz="2000" dirty="0" err="1"/>
              <a:t>ourizos</a:t>
            </a:r>
            <a:endParaRPr lang="gl-ES" sz="2000" dirty="0"/>
          </a:p>
        </p:txBody>
      </p:sp>
      <p:pic>
        <p:nvPicPr>
          <p:cNvPr id="3" name="Imagen 2"/>
          <p:cNvPicPr>
            <a:picLocks noChangeAspect="1"/>
          </p:cNvPicPr>
          <p:nvPr/>
        </p:nvPicPr>
        <p:blipFill>
          <a:blip r:embed="rId2"/>
          <a:stretch>
            <a:fillRect/>
          </a:stretch>
        </p:blipFill>
        <p:spPr>
          <a:xfrm>
            <a:off x="5005252" y="274433"/>
            <a:ext cx="6600015" cy="6049094"/>
          </a:xfrm>
          <a:prstGeom prst="rect">
            <a:avLst/>
          </a:prstGeom>
        </p:spPr>
      </p:pic>
    </p:spTree>
    <p:extLst>
      <p:ext uri="{BB962C8B-B14F-4D97-AF65-F5344CB8AC3E}">
        <p14:creationId xmlns:p14="http://schemas.microsoft.com/office/powerpoint/2010/main" val="462871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0760" y="244699"/>
            <a:ext cx="11258819" cy="1200329"/>
          </a:xfrm>
          <a:prstGeom prst="rect">
            <a:avLst/>
          </a:prstGeom>
          <a:noFill/>
        </p:spPr>
        <p:txBody>
          <a:bodyPr wrap="square" rtlCol="0">
            <a:spAutoFit/>
          </a:bodyPr>
          <a:lstStyle/>
          <a:p>
            <a:r>
              <a:rPr lang="gl-ES" sz="2400" dirty="0"/>
              <a:t>Hai ademais animais que se alimentan da vexetación e dos froitos dos castiñeiros, así como varias especies de fungos, máis de 20, algúns comestibles, que son </a:t>
            </a:r>
            <a:r>
              <a:rPr lang="gl-ES" sz="2400" dirty="0" err="1"/>
              <a:t>parásitos</a:t>
            </a:r>
            <a:r>
              <a:rPr lang="gl-ES" sz="2400" dirty="0"/>
              <a:t> secundarios ou saprófitos.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85" y="1832077"/>
            <a:ext cx="5937161" cy="451224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230" y="2601533"/>
            <a:ext cx="4825349" cy="2686720"/>
          </a:xfrm>
          <a:prstGeom prst="rect">
            <a:avLst/>
          </a:prstGeom>
        </p:spPr>
      </p:pic>
    </p:spTree>
    <p:extLst>
      <p:ext uri="{BB962C8B-B14F-4D97-AF65-F5344CB8AC3E}">
        <p14:creationId xmlns:p14="http://schemas.microsoft.com/office/powerpoint/2010/main" val="42687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47730" y="6065948"/>
            <a:ext cx="11500833" cy="523220"/>
          </a:xfrm>
          <a:prstGeom prst="rect">
            <a:avLst/>
          </a:prstGeom>
        </p:spPr>
        <p:txBody>
          <a:bodyPr wrap="square">
            <a:spAutoFit/>
          </a:bodyPr>
          <a:lstStyle/>
          <a:p>
            <a:pPr lvl="0" algn="ctr"/>
            <a:r>
              <a:rPr lang="pt-BR" sz="2800" b="1" dirty="0" err="1">
                <a:solidFill>
                  <a:prstClr val="black"/>
                </a:solidFill>
              </a:rPr>
              <a:t>Pasouno</a:t>
            </a:r>
            <a:r>
              <a:rPr lang="pt-BR" sz="2800" b="1" dirty="0">
                <a:solidFill>
                  <a:prstClr val="black"/>
                </a:solidFill>
              </a:rPr>
              <a:t> </a:t>
            </a:r>
            <a:r>
              <a:rPr lang="pt-BR" sz="2800" b="1" dirty="0" err="1">
                <a:solidFill>
                  <a:prstClr val="black"/>
                </a:solidFill>
              </a:rPr>
              <a:t>ben</a:t>
            </a:r>
            <a:r>
              <a:rPr lang="pt-BR" sz="2800" b="1" dirty="0">
                <a:solidFill>
                  <a:prstClr val="black"/>
                </a:solidFill>
              </a:rPr>
              <a:t>... A festa foi longa.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818" y="460652"/>
            <a:ext cx="8755589" cy="5605296"/>
          </a:xfrm>
          <a:prstGeom prst="rect">
            <a:avLst/>
          </a:prstGeom>
        </p:spPr>
      </p:pic>
    </p:spTree>
    <p:extLst>
      <p:ext uri="{BB962C8B-B14F-4D97-AF65-F5344CB8AC3E}">
        <p14:creationId xmlns:p14="http://schemas.microsoft.com/office/powerpoint/2010/main" val="2643602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97984" y="1006579"/>
            <a:ext cx="4344473" cy="5262979"/>
          </a:xfrm>
          <a:prstGeom prst="rect">
            <a:avLst/>
          </a:prstGeom>
        </p:spPr>
        <p:txBody>
          <a:bodyPr wrap="square">
            <a:spAutoFit/>
          </a:bodyPr>
          <a:lstStyle/>
          <a:p>
            <a:r>
              <a:rPr lang="pt-BR" sz="2400" dirty="0"/>
              <a:t>O </a:t>
            </a:r>
            <a:r>
              <a:rPr lang="pt-BR" sz="2400" dirty="0" err="1"/>
              <a:t>castiñeiro</a:t>
            </a:r>
            <a:r>
              <a:rPr lang="pt-BR" sz="2400" dirty="0"/>
              <a:t> </a:t>
            </a:r>
            <a:r>
              <a:rPr lang="pt-BR" sz="2400" dirty="0" err="1"/>
              <a:t>comeza</a:t>
            </a:r>
            <a:r>
              <a:rPr lang="pt-BR" sz="2400" dirty="0"/>
              <a:t> a </a:t>
            </a:r>
            <a:r>
              <a:rPr lang="pt-BR" sz="2400" dirty="0" err="1"/>
              <a:t>producir</a:t>
            </a:r>
            <a:r>
              <a:rPr lang="pt-BR" sz="2400" dirty="0"/>
              <a:t> a partir dos 5 anos e pode </a:t>
            </a:r>
            <a:r>
              <a:rPr lang="pt-BR" sz="2400" dirty="0" err="1"/>
              <a:t>facelo</a:t>
            </a:r>
            <a:r>
              <a:rPr lang="pt-BR" sz="2400" dirty="0"/>
              <a:t> até </a:t>
            </a:r>
            <a:r>
              <a:rPr lang="pt-BR" sz="2400" dirty="0" err="1"/>
              <a:t>varios</a:t>
            </a:r>
            <a:r>
              <a:rPr lang="pt-BR" sz="2400" dirty="0"/>
              <a:t> centos de anos </a:t>
            </a:r>
            <a:r>
              <a:rPr lang="pt-BR" sz="2400" dirty="0" err="1"/>
              <a:t>máis</a:t>
            </a:r>
            <a:r>
              <a:rPr lang="pt-BR" sz="2400" dirty="0"/>
              <a:t> tarde. </a:t>
            </a:r>
          </a:p>
          <a:p>
            <a:r>
              <a:rPr lang="pt-BR" sz="2400" dirty="0"/>
              <a:t>Aos 17-18 anos cada </a:t>
            </a:r>
            <a:r>
              <a:rPr lang="pt-BR" sz="2400" dirty="0" err="1"/>
              <a:t>árbore</a:t>
            </a:r>
            <a:r>
              <a:rPr lang="pt-BR" sz="2400" dirty="0"/>
              <a:t> pode </a:t>
            </a:r>
            <a:r>
              <a:rPr lang="pt-BR" sz="2400" dirty="0" err="1"/>
              <a:t>producir</a:t>
            </a:r>
            <a:r>
              <a:rPr lang="pt-BR" sz="2400" dirty="0"/>
              <a:t> uns 50 kg de </a:t>
            </a:r>
            <a:r>
              <a:rPr lang="pt-BR" sz="2400" dirty="0" err="1"/>
              <a:t>castañas</a:t>
            </a:r>
            <a:r>
              <a:rPr lang="pt-BR" sz="2400" dirty="0"/>
              <a:t> , aos 25 anos entra na madureza </a:t>
            </a:r>
            <a:r>
              <a:rPr lang="pt-BR" sz="2400" dirty="0" err="1"/>
              <a:t>cuns</a:t>
            </a:r>
            <a:r>
              <a:rPr lang="pt-BR" sz="2400" dirty="0"/>
              <a:t> 60 kg de </a:t>
            </a:r>
            <a:r>
              <a:rPr lang="pt-BR" sz="2400" dirty="0" err="1"/>
              <a:t>produción</a:t>
            </a:r>
            <a:r>
              <a:rPr lang="pt-BR" sz="2400" dirty="0"/>
              <a:t>, mais pode seguir aumentando </a:t>
            </a:r>
            <a:r>
              <a:rPr lang="pt-BR" sz="2400" dirty="0" err="1"/>
              <a:t>co</a:t>
            </a:r>
            <a:r>
              <a:rPr lang="pt-BR" sz="2400" dirty="0"/>
              <a:t> </a:t>
            </a:r>
            <a:r>
              <a:rPr lang="pt-BR" sz="2400" dirty="0" err="1"/>
              <a:t>paso</a:t>
            </a:r>
            <a:r>
              <a:rPr lang="pt-BR" sz="2400" dirty="0"/>
              <a:t> do tempo e </a:t>
            </a:r>
            <a:r>
              <a:rPr lang="pt-BR" sz="2400" dirty="0" err="1"/>
              <a:t>acadar</a:t>
            </a:r>
            <a:r>
              <a:rPr lang="pt-BR" sz="2400" dirty="0"/>
              <a:t>, ou superar, os 100 kg.</a:t>
            </a:r>
          </a:p>
          <a:p>
            <a:r>
              <a:rPr lang="es-ES" sz="2400" dirty="0" err="1"/>
              <a:t>Hai</a:t>
            </a:r>
            <a:r>
              <a:rPr lang="es-ES" sz="2400" dirty="0"/>
              <a:t> </a:t>
            </a:r>
            <a:r>
              <a:rPr lang="es-ES" sz="2400" dirty="0" err="1"/>
              <a:t>castiñeiros</a:t>
            </a:r>
            <a:r>
              <a:rPr lang="es-ES" sz="2400" dirty="0"/>
              <a:t> de </a:t>
            </a:r>
            <a:r>
              <a:rPr lang="es-ES" sz="2400" dirty="0" err="1"/>
              <a:t>máis</a:t>
            </a:r>
            <a:r>
              <a:rPr lang="es-ES" sz="2400" dirty="0"/>
              <a:t> de 100 anos con </a:t>
            </a:r>
            <a:r>
              <a:rPr lang="es-ES" sz="2400" dirty="0" err="1"/>
              <a:t>producións</a:t>
            </a:r>
            <a:r>
              <a:rPr lang="es-ES" sz="2400" dirty="0"/>
              <a:t> por </a:t>
            </a:r>
            <a:r>
              <a:rPr lang="es-ES" sz="2400" dirty="0" err="1"/>
              <a:t>enriba</a:t>
            </a:r>
            <a:r>
              <a:rPr lang="es-ES" sz="2400" dirty="0"/>
              <a:t> dos 100 kg </a:t>
            </a:r>
            <a:r>
              <a:rPr lang="es-ES" sz="2400" dirty="0" err="1"/>
              <a:t>anuais</a:t>
            </a:r>
            <a:r>
              <a:rPr lang="es-ES" sz="2400" dirty="0"/>
              <a:t>.</a:t>
            </a:r>
            <a:endParaRPr lang="pt-BR" sz="2400" dirty="0"/>
          </a:p>
        </p:txBody>
      </p:sp>
      <p:pic>
        <p:nvPicPr>
          <p:cNvPr id="2" name="Imagen 1"/>
          <p:cNvPicPr>
            <a:picLocks noChangeAspect="1"/>
          </p:cNvPicPr>
          <p:nvPr/>
        </p:nvPicPr>
        <p:blipFill rotWithShape="1">
          <a:blip r:embed="rId2"/>
          <a:srcRect l="9431" r="17161"/>
          <a:stretch/>
        </p:blipFill>
        <p:spPr>
          <a:xfrm>
            <a:off x="5229765" y="311119"/>
            <a:ext cx="6712814" cy="6102560"/>
          </a:xfrm>
          <a:prstGeom prst="rect">
            <a:avLst/>
          </a:prstGeom>
        </p:spPr>
      </p:pic>
    </p:spTree>
    <p:extLst>
      <p:ext uri="{BB962C8B-B14F-4D97-AF65-F5344CB8AC3E}">
        <p14:creationId xmlns:p14="http://schemas.microsoft.com/office/powerpoint/2010/main" val="2118910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1770" y="1259452"/>
            <a:ext cx="4143749" cy="3785652"/>
          </a:xfrm>
          <a:prstGeom prst="rect">
            <a:avLst/>
          </a:prstGeom>
        </p:spPr>
        <p:txBody>
          <a:bodyPr wrap="square">
            <a:spAutoFit/>
          </a:bodyPr>
          <a:lstStyle/>
          <a:p>
            <a:r>
              <a:rPr lang="es-ES" sz="2400" dirty="0"/>
              <a:t>A </a:t>
            </a:r>
            <a:r>
              <a:rPr lang="es-ES" sz="2400" dirty="0" err="1"/>
              <a:t>colleita</a:t>
            </a:r>
            <a:r>
              <a:rPr lang="es-ES" sz="2400" dirty="0"/>
              <a:t> da castaña </a:t>
            </a:r>
            <a:r>
              <a:rPr lang="es-ES" sz="2400" dirty="0" err="1"/>
              <a:t>adoita</a:t>
            </a:r>
            <a:r>
              <a:rPr lang="es-ES" sz="2400" dirty="0"/>
              <a:t> </a:t>
            </a:r>
            <a:r>
              <a:rPr lang="es-ES" sz="2400" dirty="0" err="1"/>
              <a:t>comezar</a:t>
            </a:r>
            <a:r>
              <a:rPr lang="es-ES" sz="2400" dirty="0"/>
              <a:t> a mediados de </a:t>
            </a:r>
            <a:r>
              <a:rPr lang="es-ES" sz="2400" dirty="0" err="1"/>
              <a:t>setembro</a:t>
            </a:r>
            <a:r>
              <a:rPr lang="es-ES" sz="2400" dirty="0"/>
              <a:t> e remata a </a:t>
            </a:r>
            <a:r>
              <a:rPr lang="es-ES" sz="2400" dirty="0" err="1"/>
              <a:t>finais</a:t>
            </a:r>
            <a:r>
              <a:rPr lang="es-ES" sz="2400" dirty="0"/>
              <a:t> de </a:t>
            </a:r>
            <a:r>
              <a:rPr lang="es-ES" sz="2400" dirty="0" err="1"/>
              <a:t>outubro</a:t>
            </a:r>
            <a:r>
              <a:rPr lang="es-ES" sz="2400" dirty="0"/>
              <a:t>, </a:t>
            </a:r>
            <a:r>
              <a:rPr lang="es-ES" sz="2400" dirty="0" err="1"/>
              <a:t>dependendo</a:t>
            </a:r>
            <a:r>
              <a:rPr lang="es-ES" sz="2400" dirty="0"/>
              <a:t> da </a:t>
            </a:r>
            <a:r>
              <a:rPr lang="es-ES" sz="2400" dirty="0" err="1"/>
              <a:t>variedade</a:t>
            </a:r>
            <a:r>
              <a:rPr lang="es-ES" sz="2400" dirty="0"/>
              <a:t> e da localización do </a:t>
            </a:r>
            <a:r>
              <a:rPr lang="es-ES" sz="2400" dirty="0" err="1"/>
              <a:t>souto</a:t>
            </a:r>
            <a:r>
              <a:rPr lang="es-ES" sz="2400" dirty="0"/>
              <a:t>, </a:t>
            </a:r>
            <a:r>
              <a:rPr lang="es-ES" sz="2400" dirty="0" err="1"/>
              <a:t>aínda</a:t>
            </a:r>
            <a:r>
              <a:rPr lang="es-ES" sz="2400" dirty="0"/>
              <a:t> que, </a:t>
            </a:r>
            <a:r>
              <a:rPr lang="es-ES" sz="2400" dirty="0" err="1"/>
              <a:t>xeralmente</a:t>
            </a:r>
            <a:r>
              <a:rPr lang="es-ES" sz="2400" dirty="0"/>
              <a:t>, as variedades </a:t>
            </a:r>
            <a:r>
              <a:rPr lang="es-ES" sz="2400" dirty="0" err="1"/>
              <a:t>temperáns</a:t>
            </a:r>
            <a:r>
              <a:rPr lang="es-ES" sz="2400" dirty="0"/>
              <a:t> maduran en </a:t>
            </a:r>
            <a:r>
              <a:rPr lang="es-ES" sz="2400" dirty="0" err="1"/>
              <a:t>setembro</a:t>
            </a:r>
            <a:r>
              <a:rPr lang="es-ES" sz="2400" dirty="0"/>
              <a:t>, as </a:t>
            </a:r>
            <a:r>
              <a:rPr lang="es-ES" sz="2400" dirty="0" err="1"/>
              <a:t>máis</a:t>
            </a:r>
            <a:r>
              <a:rPr lang="es-ES" sz="2400" dirty="0"/>
              <a:t> </a:t>
            </a:r>
            <a:r>
              <a:rPr lang="es-ES" sz="2400" dirty="0" err="1"/>
              <a:t>fanno</a:t>
            </a:r>
            <a:r>
              <a:rPr lang="es-ES" sz="2400" dirty="0"/>
              <a:t> </a:t>
            </a:r>
            <a:r>
              <a:rPr lang="es-ES" sz="2400" dirty="0" err="1"/>
              <a:t>ao</a:t>
            </a:r>
            <a:r>
              <a:rPr lang="es-ES" sz="2400" dirty="0"/>
              <a:t> longo de </a:t>
            </a:r>
            <a:r>
              <a:rPr lang="es-ES" sz="2400" dirty="0" err="1"/>
              <a:t>outubro</a:t>
            </a:r>
            <a:r>
              <a:rPr lang="es-ES" sz="2400" dirty="0"/>
              <a:t> e as </a:t>
            </a:r>
            <a:r>
              <a:rPr lang="es-ES" sz="2400" dirty="0" err="1"/>
              <a:t>moi</a:t>
            </a:r>
            <a:r>
              <a:rPr lang="es-ES" sz="2400" dirty="0"/>
              <a:t> </a:t>
            </a:r>
            <a:r>
              <a:rPr lang="es-ES" sz="2400" dirty="0" err="1"/>
              <a:t>serodias</a:t>
            </a:r>
            <a:r>
              <a:rPr lang="es-ES" sz="2400" dirty="0"/>
              <a:t> a </a:t>
            </a:r>
            <a:r>
              <a:rPr lang="es-ES" sz="2400" dirty="0" err="1"/>
              <a:t>finais</a:t>
            </a:r>
            <a:r>
              <a:rPr lang="es-ES" sz="2400" dirty="0"/>
              <a:t> de mes.</a:t>
            </a:r>
          </a:p>
        </p:txBody>
      </p:sp>
      <p:pic>
        <p:nvPicPr>
          <p:cNvPr id="3" name="Imagen 2"/>
          <p:cNvPicPr>
            <a:picLocks noChangeAspect="1"/>
          </p:cNvPicPr>
          <p:nvPr/>
        </p:nvPicPr>
        <p:blipFill rotWithShape="1">
          <a:blip r:embed="rId2"/>
          <a:srcRect l="13995" r="15122"/>
          <a:stretch/>
        </p:blipFill>
        <p:spPr>
          <a:xfrm>
            <a:off x="4641732" y="795813"/>
            <a:ext cx="7090921" cy="5626984"/>
          </a:xfrm>
          <a:prstGeom prst="rect">
            <a:avLst/>
          </a:prstGeom>
        </p:spPr>
      </p:pic>
    </p:spTree>
    <p:extLst>
      <p:ext uri="{BB962C8B-B14F-4D97-AF65-F5344CB8AC3E}">
        <p14:creationId xmlns:p14="http://schemas.microsoft.com/office/powerpoint/2010/main" val="1769883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8185" y="347730"/>
            <a:ext cx="9491730" cy="1569660"/>
          </a:xfrm>
          <a:prstGeom prst="rect">
            <a:avLst/>
          </a:prstGeom>
          <a:noFill/>
        </p:spPr>
        <p:txBody>
          <a:bodyPr wrap="square" rtlCol="0">
            <a:spAutoFit/>
          </a:bodyPr>
          <a:lstStyle/>
          <a:p>
            <a:r>
              <a:rPr lang="gl-ES" sz="2400" dirty="0"/>
              <a:t>A colleita das castañas comeza cando as árbores empezan a “pingar” os froitos, son as “castañas do angazo”, que se apañan á man ou se xuntan cun angazo para recollelas. Os ourizos que caen ábrense, pisándoos entre os dous pés, para sacarlles as castañas que se recollen á man. </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82" y="2742235"/>
            <a:ext cx="9478653" cy="3967494"/>
          </a:xfrm>
          <a:prstGeom prst="rect">
            <a:avLst/>
          </a:prstGeom>
        </p:spPr>
      </p:pic>
      <p:pic>
        <p:nvPicPr>
          <p:cNvPr id="4" name="Imagen 3"/>
          <p:cNvPicPr>
            <a:picLocks noChangeAspect="1"/>
          </p:cNvPicPr>
          <p:nvPr/>
        </p:nvPicPr>
        <p:blipFill>
          <a:blip r:embed="rId3"/>
          <a:stretch>
            <a:fillRect/>
          </a:stretch>
        </p:blipFill>
        <p:spPr>
          <a:xfrm>
            <a:off x="308965" y="2050185"/>
            <a:ext cx="4250157" cy="2261084"/>
          </a:xfrm>
          <a:prstGeom prst="rect">
            <a:avLst/>
          </a:prstGeom>
        </p:spPr>
      </p:pic>
    </p:spTree>
    <p:extLst>
      <p:ext uri="{BB962C8B-B14F-4D97-AF65-F5344CB8AC3E}">
        <p14:creationId xmlns:p14="http://schemas.microsoft.com/office/powerpoint/2010/main" val="1908023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52529" y="4775675"/>
            <a:ext cx="3674772" cy="646331"/>
          </a:xfrm>
          <a:prstGeom prst="rect">
            <a:avLst/>
          </a:prstGeom>
        </p:spPr>
        <p:txBody>
          <a:bodyPr wrap="square">
            <a:spAutoFit/>
          </a:bodyPr>
          <a:lstStyle/>
          <a:p>
            <a:pPr algn="r"/>
            <a:r>
              <a:rPr lang="pt-BR" dirty="0"/>
              <a:t>Usando unha vara, </a:t>
            </a:r>
            <a:r>
              <a:rPr lang="pt-BR" dirty="0" err="1"/>
              <a:t>baloira</a:t>
            </a:r>
            <a:r>
              <a:rPr lang="pt-BR" dirty="0"/>
              <a:t>,</a:t>
            </a:r>
          </a:p>
          <a:p>
            <a:pPr algn="r"/>
            <a:r>
              <a:rPr lang="pt-BR" dirty="0"/>
              <a:t> </a:t>
            </a:r>
            <a:r>
              <a:rPr lang="pt-BR" dirty="0" err="1"/>
              <a:t>pértega</a:t>
            </a:r>
            <a:r>
              <a:rPr lang="pt-BR" dirty="0"/>
              <a:t>,... para baixar os </a:t>
            </a:r>
            <a:r>
              <a:rPr lang="pt-BR" dirty="0" err="1"/>
              <a:t>ourizos</a:t>
            </a:r>
            <a:r>
              <a:rPr lang="pt-BR" dirty="0"/>
              <a:t>.</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375" y="489479"/>
            <a:ext cx="6596461" cy="5524954"/>
          </a:xfrm>
          <a:prstGeom prst="rect">
            <a:avLst/>
          </a:prstGeom>
        </p:spPr>
      </p:pic>
      <p:pic>
        <p:nvPicPr>
          <p:cNvPr id="4" name="Imagen 3"/>
          <p:cNvPicPr>
            <a:picLocks noChangeAspect="1"/>
          </p:cNvPicPr>
          <p:nvPr/>
        </p:nvPicPr>
        <p:blipFill>
          <a:blip r:embed="rId3"/>
          <a:stretch>
            <a:fillRect/>
          </a:stretch>
        </p:blipFill>
        <p:spPr>
          <a:xfrm>
            <a:off x="256421" y="951634"/>
            <a:ext cx="4676188" cy="3170997"/>
          </a:xfrm>
          <a:prstGeom prst="rect">
            <a:avLst/>
          </a:prstGeom>
        </p:spPr>
      </p:pic>
    </p:spTree>
    <p:extLst>
      <p:ext uri="{BB962C8B-B14F-4D97-AF65-F5344CB8AC3E}">
        <p14:creationId xmlns:p14="http://schemas.microsoft.com/office/powerpoint/2010/main" val="891437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070" y="3686825"/>
            <a:ext cx="4953242" cy="2907067"/>
          </a:xfrm>
          <a:prstGeom prst="rect">
            <a:avLst/>
          </a:prstGeom>
        </p:spPr>
      </p:pic>
      <p:pic>
        <p:nvPicPr>
          <p:cNvPr id="4" name="Imagen 3"/>
          <p:cNvPicPr>
            <a:picLocks noChangeAspect="1"/>
          </p:cNvPicPr>
          <p:nvPr/>
        </p:nvPicPr>
        <p:blipFill>
          <a:blip r:embed="rId3"/>
          <a:stretch>
            <a:fillRect/>
          </a:stretch>
        </p:blipFill>
        <p:spPr>
          <a:xfrm>
            <a:off x="723336" y="3572262"/>
            <a:ext cx="5419887" cy="3021629"/>
          </a:xfrm>
          <a:prstGeom prst="rect">
            <a:avLst/>
          </a:prstGeom>
        </p:spPr>
      </p:pic>
      <p:pic>
        <p:nvPicPr>
          <p:cNvPr id="6" name="Imagen 5"/>
          <p:cNvPicPr>
            <a:picLocks noChangeAspect="1"/>
          </p:cNvPicPr>
          <p:nvPr/>
        </p:nvPicPr>
        <p:blipFill>
          <a:blip r:embed="rId4"/>
          <a:stretch>
            <a:fillRect/>
          </a:stretch>
        </p:blipFill>
        <p:spPr>
          <a:xfrm>
            <a:off x="7808808" y="260713"/>
            <a:ext cx="3985504" cy="2984764"/>
          </a:xfrm>
          <a:prstGeom prst="rect">
            <a:avLst/>
          </a:prstGeom>
        </p:spPr>
      </p:pic>
      <p:sp>
        <p:nvSpPr>
          <p:cNvPr id="7" name="CuadroTexto 6"/>
          <p:cNvSpPr txBox="1"/>
          <p:nvPr/>
        </p:nvSpPr>
        <p:spPr>
          <a:xfrm>
            <a:off x="7863627" y="3258356"/>
            <a:ext cx="3031900" cy="369332"/>
          </a:xfrm>
          <a:prstGeom prst="rect">
            <a:avLst/>
          </a:prstGeom>
          <a:noFill/>
        </p:spPr>
        <p:txBody>
          <a:bodyPr wrap="square" rtlCol="0">
            <a:spAutoFit/>
          </a:bodyPr>
          <a:lstStyle/>
          <a:p>
            <a:r>
              <a:rPr lang="gl-ES" dirty="0"/>
              <a:t>Ouriceiras ou corripas</a:t>
            </a:r>
          </a:p>
        </p:txBody>
      </p:sp>
      <p:sp>
        <p:nvSpPr>
          <p:cNvPr id="2" name="Rectángulo 1"/>
          <p:cNvSpPr/>
          <p:nvPr/>
        </p:nvSpPr>
        <p:spPr>
          <a:xfrm>
            <a:off x="527955" y="472485"/>
            <a:ext cx="7096338" cy="2308324"/>
          </a:xfrm>
          <a:prstGeom prst="rect">
            <a:avLst/>
          </a:prstGeom>
        </p:spPr>
        <p:txBody>
          <a:bodyPr wrap="square">
            <a:spAutoFit/>
          </a:bodyPr>
          <a:lstStyle/>
          <a:p>
            <a:r>
              <a:rPr lang="pt-BR" sz="2400" dirty="0" err="1"/>
              <a:t>Cando</a:t>
            </a:r>
            <a:r>
              <a:rPr lang="pt-BR" sz="2400" dirty="0"/>
              <a:t> os </a:t>
            </a:r>
            <a:r>
              <a:rPr lang="pt-BR" sz="2400" dirty="0" err="1"/>
              <a:t>ourizos</a:t>
            </a:r>
            <a:r>
              <a:rPr lang="pt-BR" sz="2400" dirty="0"/>
              <a:t> </a:t>
            </a:r>
            <a:r>
              <a:rPr lang="pt-BR" sz="2400" dirty="0" err="1"/>
              <a:t>están</a:t>
            </a:r>
            <a:r>
              <a:rPr lang="pt-BR" sz="2400" dirty="0"/>
              <a:t> maduros </a:t>
            </a:r>
            <a:r>
              <a:rPr lang="pt-BR" sz="2400" dirty="0" err="1"/>
              <a:t>varéanse</a:t>
            </a:r>
            <a:r>
              <a:rPr lang="pt-BR" sz="2400" dirty="0"/>
              <a:t> e </a:t>
            </a:r>
            <a:r>
              <a:rPr lang="pt-BR" sz="2400" dirty="0" err="1"/>
              <a:t>xúntanse</a:t>
            </a:r>
            <a:r>
              <a:rPr lang="pt-BR" sz="2400" dirty="0"/>
              <a:t> </a:t>
            </a:r>
            <a:r>
              <a:rPr lang="pt-BR" sz="2400" dirty="0" err="1"/>
              <a:t>cun</a:t>
            </a:r>
            <a:r>
              <a:rPr lang="pt-BR" sz="2400" dirty="0"/>
              <a:t> </a:t>
            </a:r>
            <a:r>
              <a:rPr lang="pt-BR" sz="2400" dirty="0" err="1"/>
              <a:t>angazo</a:t>
            </a:r>
            <a:r>
              <a:rPr lang="pt-BR" sz="2400" dirty="0"/>
              <a:t> ou </a:t>
            </a:r>
            <a:r>
              <a:rPr lang="pt-BR" sz="2400" dirty="0" err="1"/>
              <a:t>cun</a:t>
            </a:r>
            <a:r>
              <a:rPr lang="pt-BR" sz="2400" dirty="0"/>
              <a:t> rodo, ou </a:t>
            </a:r>
            <a:r>
              <a:rPr lang="pt-BR" sz="2400" dirty="0" err="1"/>
              <a:t>cóllense</a:t>
            </a:r>
            <a:r>
              <a:rPr lang="pt-BR" sz="2400" dirty="0"/>
              <a:t> cunha sorte de </a:t>
            </a:r>
            <a:r>
              <a:rPr lang="pt-BR" sz="2400" dirty="0" err="1"/>
              <a:t>pinza</a:t>
            </a:r>
            <a:r>
              <a:rPr lang="pt-BR" sz="2400" dirty="0"/>
              <a:t> de madeira, logo </a:t>
            </a:r>
            <a:r>
              <a:rPr lang="pt-BR" sz="2400" dirty="0" err="1"/>
              <a:t>ábrense</a:t>
            </a:r>
            <a:r>
              <a:rPr lang="pt-BR" sz="2400" dirty="0"/>
              <a:t> para </a:t>
            </a:r>
            <a:r>
              <a:rPr lang="pt-BR" sz="2400" dirty="0" err="1"/>
              <a:t>sacárllelas</a:t>
            </a:r>
            <a:r>
              <a:rPr lang="pt-BR" sz="2400" dirty="0"/>
              <a:t> </a:t>
            </a:r>
            <a:r>
              <a:rPr lang="pt-BR" sz="2400" dirty="0" err="1"/>
              <a:t>castañas</a:t>
            </a:r>
            <a:r>
              <a:rPr lang="pt-BR" sz="2400" dirty="0"/>
              <a:t> ou </a:t>
            </a:r>
            <a:r>
              <a:rPr lang="pt-BR" sz="2400" dirty="0" err="1"/>
              <a:t>lévanse</a:t>
            </a:r>
            <a:r>
              <a:rPr lang="pt-BR" sz="2400" dirty="0"/>
              <a:t> á </a:t>
            </a:r>
            <a:r>
              <a:rPr lang="pt-BR" sz="2400" dirty="0" err="1"/>
              <a:t>ouriceira</a:t>
            </a:r>
            <a:r>
              <a:rPr lang="pt-BR" sz="2400" dirty="0"/>
              <a:t> onde </a:t>
            </a:r>
            <a:r>
              <a:rPr lang="pt-BR" sz="2400" dirty="0" err="1"/>
              <a:t>abrandan</a:t>
            </a:r>
            <a:r>
              <a:rPr lang="pt-BR" sz="2400" dirty="0"/>
              <a:t>, “</a:t>
            </a:r>
            <a:r>
              <a:rPr lang="pt-BR" sz="2400" dirty="0" err="1"/>
              <a:t>apodrecen</a:t>
            </a:r>
            <a:r>
              <a:rPr lang="pt-BR" sz="2400" dirty="0"/>
              <a:t>”, e van abrindo </a:t>
            </a:r>
            <a:r>
              <a:rPr lang="pt-BR" sz="2400" dirty="0" err="1"/>
              <a:t>sos</a:t>
            </a:r>
            <a:r>
              <a:rPr lang="pt-BR" sz="2400" dirty="0"/>
              <a:t>, para sacar logo as </a:t>
            </a:r>
            <a:r>
              <a:rPr lang="pt-BR" sz="2400" dirty="0" err="1"/>
              <a:t>castañas</a:t>
            </a:r>
            <a:r>
              <a:rPr lang="pt-BR" sz="2400" dirty="0"/>
              <a:t> </a:t>
            </a:r>
            <a:r>
              <a:rPr lang="pt-BR" sz="2400" dirty="0" err="1"/>
              <a:t>sen</a:t>
            </a:r>
            <a:r>
              <a:rPr lang="pt-BR" sz="2400" dirty="0"/>
              <a:t> ter que </a:t>
            </a:r>
            <a:r>
              <a:rPr lang="pt-BR" sz="2400" dirty="0" err="1"/>
              <a:t>abrilos</a:t>
            </a:r>
            <a:r>
              <a:rPr lang="pt-BR" sz="2400" dirty="0"/>
              <a:t> </a:t>
            </a:r>
            <a:r>
              <a:rPr lang="pt-BR" sz="2400" dirty="0" err="1"/>
              <a:t>un</a:t>
            </a:r>
            <a:r>
              <a:rPr lang="pt-BR" sz="2400" dirty="0"/>
              <a:t> a un.</a:t>
            </a:r>
          </a:p>
        </p:txBody>
      </p:sp>
    </p:spTree>
    <p:extLst>
      <p:ext uri="{BB962C8B-B14F-4D97-AF65-F5344CB8AC3E}">
        <p14:creationId xmlns:p14="http://schemas.microsoft.com/office/powerpoint/2010/main" val="4060479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3149" y="201601"/>
            <a:ext cx="7881871" cy="461665"/>
          </a:xfrm>
          <a:prstGeom prst="rect">
            <a:avLst/>
          </a:prstGeom>
          <a:noFill/>
        </p:spPr>
        <p:txBody>
          <a:bodyPr wrap="square" rtlCol="0">
            <a:spAutoFit/>
          </a:bodyPr>
          <a:lstStyle/>
          <a:p>
            <a:r>
              <a:rPr lang="gl-ES" sz="2400" dirty="0"/>
              <a:t>Algúns aparellos tradicionais para a colleita da castaña</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35060" y="861022"/>
            <a:ext cx="1999368" cy="5832781"/>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21680">
            <a:off x="2180792" y="2742451"/>
            <a:ext cx="2501690" cy="49668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54504">
            <a:off x="1245602" y="691419"/>
            <a:ext cx="2107278" cy="3981410"/>
          </a:xfrm>
          <a:prstGeom prst="rect">
            <a:avLst/>
          </a:prstGeom>
        </p:spPr>
      </p:pic>
      <p:sp>
        <p:nvSpPr>
          <p:cNvPr id="9" name="CuadroTexto 8"/>
          <p:cNvSpPr txBox="1"/>
          <p:nvPr/>
        </p:nvSpPr>
        <p:spPr>
          <a:xfrm>
            <a:off x="4355204" y="2695173"/>
            <a:ext cx="2709543" cy="646331"/>
          </a:xfrm>
          <a:prstGeom prst="rect">
            <a:avLst/>
          </a:prstGeom>
          <a:noFill/>
        </p:spPr>
        <p:txBody>
          <a:bodyPr wrap="square" rtlCol="0">
            <a:spAutoFit/>
          </a:bodyPr>
          <a:lstStyle/>
          <a:p>
            <a:r>
              <a:rPr lang="gl-ES" b="1" dirty="0"/>
              <a:t>Colledeira</a:t>
            </a:r>
            <a:r>
              <a:rPr lang="gl-ES" dirty="0"/>
              <a:t> feita cun gallo de castiñeiro. </a:t>
            </a:r>
          </a:p>
        </p:txBody>
      </p:sp>
      <p:sp>
        <p:nvSpPr>
          <p:cNvPr id="10" name="CuadroTexto 9"/>
          <p:cNvSpPr txBox="1"/>
          <p:nvPr/>
        </p:nvSpPr>
        <p:spPr>
          <a:xfrm>
            <a:off x="855213" y="5800636"/>
            <a:ext cx="3781181" cy="369332"/>
          </a:xfrm>
          <a:prstGeom prst="rect">
            <a:avLst/>
          </a:prstGeom>
          <a:noFill/>
        </p:spPr>
        <p:txBody>
          <a:bodyPr wrap="square" rtlCol="0">
            <a:spAutoFit/>
          </a:bodyPr>
          <a:lstStyle/>
          <a:p>
            <a:r>
              <a:rPr lang="gl-ES" b="1" dirty="0"/>
              <a:t>Rodo</a:t>
            </a:r>
            <a:r>
              <a:rPr lang="gl-ES" dirty="0"/>
              <a:t> aparello para xuntar os ourizos</a:t>
            </a:r>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3601" y="2850895"/>
            <a:ext cx="2264638" cy="3926860"/>
          </a:xfrm>
          <a:prstGeom prst="rect">
            <a:avLst/>
          </a:prstGeom>
        </p:spPr>
      </p:pic>
      <p:sp>
        <p:nvSpPr>
          <p:cNvPr id="2" name="CuadroTexto 1"/>
          <p:cNvSpPr txBox="1"/>
          <p:nvPr/>
        </p:nvSpPr>
        <p:spPr>
          <a:xfrm>
            <a:off x="273149" y="3721696"/>
            <a:ext cx="4642293" cy="923330"/>
          </a:xfrm>
          <a:prstGeom prst="rect">
            <a:avLst/>
          </a:prstGeom>
          <a:noFill/>
        </p:spPr>
        <p:txBody>
          <a:bodyPr wrap="square" rtlCol="0">
            <a:spAutoFit/>
          </a:bodyPr>
          <a:lstStyle/>
          <a:p>
            <a:r>
              <a:rPr lang="gl-ES" b="1" dirty="0"/>
              <a:t>Fustes,</a:t>
            </a:r>
            <a:r>
              <a:rPr lang="gl-ES" dirty="0"/>
              <a:t> pinzas feitas coa madeira dunha pola de castiñeiro fendida e dobrada con calor para que manteña a forma.</a:t>
            </a:r>
          </a:p>
        </p:txBody>
      </p:sp>
      <p:sp>
        <p:nvSpPr>
          <p:cNvPr id="12" name="CuadroTexto 11"/>
          <p:cNvSpPr txBox="1"/>
          <p:nvPr/>
        </p:nvSpPr>
        <p:spPr>
          <a:xfrm>
            <a:off x="450761" y="1150810"/>
            <a:ext cx="3721994" cy="400110"/>
          </a:xfrm>
          <a:prstGeom prst="rect">
            <a:avLst/>
          </a:prstGeom>
          <a:noFill/>
        </p:spPr>
        <p:txBody>
          <a:bodyPr wrap="square" rtlCol="0">
            <a:spAutoFit/>
          </a:bodyPr>
          <a:lstStyle/>
          <a:p>
            <a:r>
              <a:rPr lang="gl-ES" sz="2000" dirty="0"/>
              <a:t>Aparellos para coller os ourizos</a:t>
            </a:r>
          </a:p>
        </p:txBody>
      </p:sp>
      <p:sp>
        <p:nvSpPr>
          <p:cNvPr id="13" name="CuadroTexto 12"/>
          <p:cNvSpPr txBox="1"/>
          <p:nvPr/>
        </p:nvSpPr>
        <p:spPr>
          <a:xfrm>
            <a:off x="8322629" y="627590"/>
            <a:ext cx="2379120" cy="646331"/>
          </a:xfrm>
          <a:prstGeom prst="rect">
            <a:avLst/>
          </a:prstGeom>
          <a:noFill/>
        </p:spPr>
        <p:txBody>
          <a:bodyPr wrap="square" rtlCol="0">
            <a:spAutoFit/>
          </a:bodyPr>
          <a:lstStyle/>
          <a:p>
            <a:r>
              <a:rPr lang="gl-ES" b="1" dirty="0"/>
              <a:t>Cesto</a:t>
            </a:r>
            <a:r>
              <a:rPr lang="gl-ES" dirty="0"/>
              <a:t> para apañar ourizos. </a:t>
            </a:r>
          </a:p>
        </p:txBody>
      </p:sp>
      <p:sp>
        <p:nvSpPr>
          <p:cNvPr id="14" name="CuadroTexto 13"/>
          <p:cNvSpPr txBox="1"/>
          <p:nvPr/>
        </p:nvSpPr>
        <p:spPr>
          <a:xfrm>
            <a:off x="8486715" y="1949009"/>
            <a:ext cx="3606547" cy="923330"/>
          </a:xfrm>
          <a:prstGeom prst="rect">
            <a:avLst/>
          </a:prstGeom>
          <a:noFill/>
        </p:spPr>
        <p:txBody>
          <a:bodyPr wrap="square" rtlCol="0">
            <a:spAutoFit/>
          </a:bodyPr>
          <a:lstStyle/>
          <a:p>
            <a:r>
              <a:rPr lang="gl-ES" dirty="0"/>
              <a:t>Un curioso trebello que se suxeitaba nos pés para pisar e abrir os ourizos.</a:t>
            </a:r>
          </a:p>
          <a:p>
            <a:r>
              <a:rPr lang="gl-ES" dirty="0"/>
              <a:t>Museo da </a:t>
            </a:r>
            <a:r>
              <a:rPr lang="gl-ES" dirty="0" err="1"/>
              <a:t>Fonsagrada</a:t>
            </a:r>
            <a:endParaRPr lang="gl-ES" dirty="0"/>
          </a:p>
        </p:txBody>
      </p:sp>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0382" y="861022"/>
            <a:ext cx="3237857" cy="1823993"/>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896" y="3974193"/>
            <a:ext cx="1632366" cy="2503315"/>
          </a:xfrm>
          <a:prstGeom prst="rect">
            <a:avLst/>
          </a:prstGeom>
        </p:spPr>
      </p:pic>
    </p:spTree>
    <p:extLst>
      <p:ext uri="{BB962C8B-B14F-4D97-AF65-F5344CB8AC3E}">
        <p14:creationId xmlns:p14="http://schemas.microsoft.com/office/powerpoint/2010/main" val="255055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180" y="187993"/>
            <a:ext cx="4513006" cy="2542327"/>
          </a:xfrm>
          <a:prstGeom prst="rect">
            <a:avLst/>
          </a:prstGeom>
        </p:spPr>
      </p:pic>
      <p:sp>
        <p:nvSpPr>
          <p:cNvPr id="2" name="CuadroTexto 1"/>
          <p:cNvSpPr txBox="1"/>
          <p:nvPr/>
        </p:nvSpPr>
        <p:spPr>
          <a:xfrm>
            <a:off x="566670" y="321972"/>
            <a:ext cx="4262907" cy="830997"/>
          </a:xfrm>
          <a:prstGeom prst="rect">
            <a:avLst/>
          </a:prstGeom>
          <a:noFill/>
        </p:spPr>
        <p:txBody>
          <a:bodyPr wrap="square" rtlCol="0">
            <a:spAutoFit/>
          </a:bodyPr>
          <a:lstStyle/>
          <a:p>
            <a:r>
              <a:rPr lang="gl-ES" sz="2400" dirty="0"/>
              <a:t>Colleita mecánica por barrido e/ou por aspiración</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70" y="1515504"/>
            <a:ext cx="6735651" cy="5051738"/>
          </a:xfrm>
          <a:prstGeom prst="rect">
            <a:avLst/>
          </a:prstGeom>
        </p:spPr>
      </p:pic>
      <p:sp>
        <p:nvSpPr>
          <p:cNvPr id="4" name="CuadroTexto 3"/>
          <p:cNvSpPr txBox="1"/>
          <p:nvPr/>
        </p:nvSpPr>
        <p:spPr>
          <a:xfrm>
            <a:off x="7791718" y="5756857"/>
            <a:ext cx="4056845" cy="646331"/>
          </a:xfrm>
          <a:prstGeom prst="rect">
            <a:avLst/>
          </a:prstGeom>
          <a:noFill/>
        </p:spPr>
        <p:txBody>
          <a:bodyPr wrap="square" rtlCol="0">
            <a:spAutoFit/>
          </a:bodyPr>
          <a:lstStyle/>
          <a:p>
            <a:r>
              <a:rPr lang="gl-ES" dirty="0"/>
              <a:t>A mecanización da colleita adoita incluír a separación das castañas dos ourizos</a:t>
            </a:r>
          </a:p>
        </p:txBody>
      </p:sp>
    </p:spTree>
    <p:extLst>
      <p:ext uri="{BB962C8B-B14F-4D97-AF65-F5344CB8AC3E}">
        <p14:creationId xmlns:p14="http://schemas.microsoft.com/office/powerpoint/2010/main" val="2680782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34851" y="268978"/>
            <a:ext cx="5782614" cy="3046988"/>
          </a:xfrm>
          <a:prstGeom prst="rect">
            <a:avLst/>
          </a:prstGeom>
          <a:noFill/>
        </p:spPr>
        <p:txBody>
          <a:bodyPr wrap="square" rtlCol="0">
            <a:spAutoFit/>
          </a:bodyPr>
          <a:lstStyle/>
          <a:p>
            <a:r>
              <a:rPr lang="gl-ES" sz="2400" dirty="0"/>
              <a:t>Non todos os castiñeiros se plantan para producir castañas, hainos que se plantan para producir madeira e para iso escóllense variedades que medren máis e máis rápido, e aséntanse en cadros máis pechados, logo so se lle fan podas de polas laterais para que manteñan un toro o mais recto e máis alto posible.</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119" y="183964"/>
            <a:ext cx="5645307" cy="427212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65" y="3350701"/>
            <a:ext cx="3992395" cy="2674517"/>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501" y="4146097"/>
            <a:ext cx="3162424" cy="2360683"/>
          </a:xfrm>
          <a:prstGeom prst="rect">
            <a:avLst/>
          </a:prstGeom>
        </p:spPr>
      </p:pic>
      <p:sp>
        <p:nvSpPr>
          <p:cNvPr id="8" name="CuadroTexto 7"/>
          <p:cNvSpPr txBox="1"/>
          <p:nvPr/>
        </p:nvSpPr>
        <p:spPr>
          <a:xfrm>
            <a:off x="825900" y="6111472"/>
            <a:ext cx="4108360" cy="646331"/>
          </a:xfrm>
          <a:prstGeom prst="rect">
            <a:avLst/>
          </a:prstGeom>
          <a:noFill/>
        </p:spPr>
        <p:txBody>
          <a:bodyPr wrap="square" rtlCol="0">
            <a:spAutoFit/>
          </a:bodyPr>
          <a:lstStyle/>
          <a:p>
            <a:r>
              <a:rPr lang="gl-ES" dirty="0"/>
              <a:t>Os castiñeiros de aproveitamento forestal tállanse polo pé</a:t>
            </a:r>
          </a:p>
        </p:txBody>
      </p:sp>
      <p:sp>
        <p:nvSpPr>
          <p:cNvPr id="9" name="CuadroTexto 8"/>
          <p:cNvSpPr txBox="1"/>
          <p:nvPr/>
        </p:nvSpPr>
        <p:spPr>
          <a:xfrm>
            <a:off x="6187119" y="6111472"/>
            <a:ext cx="2070140" cy="369332"/>
          </a:xfrm>
          <a:prstGeom prst="rect">
            <a:avLst/>
          </a:prstGeom>
          <a:noFill/>
        </p:spPr>
        <p:txBody>
          <a:bodyPr wrap="square" rtlCol="0">
            <a:spAutoFit/>
          </a:bodyPr>
          <a:lstStyle/>
          <a:p>
            <a:pPr algn="r"/>
            <a:r>
              <a:rPr lang="gl-ES" dirty="0"/>
              <a:t>Toros de castiñeiro</a:t>
            </a:r>
          </a:p>
        </p:txBody>
      </p:sp>
      <p:sp>
        <p:nvSpPr>
          <p:cNvPr id="10" name="CuadroTexto 9"/>
          <p:cNvSpPr txBox="1"/>
          <p:nvPr/>
        </p:nvSpPr>
        <p:spPr>
          <a:xfrm>
            <a:off x="6117465" y="4558104"/>
            <a:ext cx="1988425" cy="923330"/>
          </a:xfrm>
          <a:prstGeom prst="rect">
            <a:avLst/>
          </a:prstGeom>
          <a:noFill/>
        </p:spPr>
        <p:txBody>
          <a:bodyPr wrap="square" rtlCol="0">
            <a:spAutoFit/>
          </a:bodyPr>
          <a:lstStyle/>
          <a:p>
            <a:r>
              <a:rPr lang="gl-ES" dirty="0"/>
              <a:t>Plantación de castiñeiros para madeira</a:t>
            </a:r>
          </a:p>
        </p:txBody>
      </p:sp>
    </p:spTree>
    <p:extLst>
      <p:ext uri="{BB962C8B-B14F-4D97-AF65-F5344CB8AC3E}">
        <p14:creationId xmlns:p14="http://schemas.microsoft.com/office/powerpoint/2010/main" val="1140873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80163" y="277625"/>
            <a:ext cx="6958553" cy="5268057"/>
          </a:xfrm>
          <a:prstGeom prst="rect">
            <a:avLst/>
          </a:prstGeom>
        </p:spPr>
      </p:pic>
      <p:sp>
        <p:nvSpPr>
          <p:cNvPr id="3" name="CuadroTexto 2"/>
          <p:cNvSpPr txBox="1"/>
          <p:nvPr/>
        </p:nvSpPr>
        <p:spPr>
          <a:xfrm>
            <a:off x="279846" y="277625"/>
            <a:ext cx="4521927" cy="3046988"/>
          </a:xfrm>
          <a:prstGeom prst="rect">
            <a:avLst/>
          </a:prstGeom>
          <a:noFill/>
        </p:spPr>
        <p:txBody>
          <a:bodyPr wrap="square" rtlCol="0">
            <a:spAutoFit/>
          </a:bodyPr>
          <a:lstStyle/>
          <a:p>
            <a:r>
              <a:rPr lang="gl-ES" sz="2400" dirty="0"/>
              <a:t>As plantacións de castiñeiros, grazas á humidade e á sombra que producen, fan posible o desenvolvemento da herba polo que poden ser aproveitadas como zona de pasto, e o gando tamén pode aproveitar as castañas que quedaron despois da colleita</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49" y="3626537"/>
            <a:ext cx="4494124" cy="2876239"/>
          </a:xfrm>
          <a:prstGeom prst="rect">
            <a:avLst/>
          </a:prstGeom>
        </p:spPr>
      </p:pic>
    </p:spTree>
    <p:extLst>
      <p:ext uri="{BB962C8B-B14F-4D97-AF65-F5344CB8AC3E}">
        <p14:creationId xmlns:p14="http://schemas.microsoft.com/office/powerpoint/2010/main" val="485173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3360" y="1367134"/>
            <a:ext cx="3987750" cy="5317001"/>
          </a:xfrm>
          <a:prstGeom prst="rect">
            <a:avLst/>
          </a:prstGeom>
        </p:spPr>
      </p:pic>
      <p:sp>
        <p:nvSpPr>
          <p:cNvPr id="4" name="CuadroTexto 3"/>
          <p:cNvSpPr txBox="1"/>
          <p:nvPr/>
        </p:nvSpPr>
        <p:spPr>
          <a:xfrm>
            <a:off x="360609" y="5550794"/>
            <a:ext cx="1545463" cy="923330"/>
          </a:xfrm>
          <a:prstGeom prst="rect">
            <a:avLst/>
          </a:prstGeom>
          <a:noFill/>
        </p:spPr>
        <p:txBody>
          <a:bodyPr wrap="square" rtlCol="0">
            <a:spAutoFit/>
          </a:bodyPr>
          <a:lstStyle/>
          <a:p>
            <a:r>
              <a:rPr lang="gl-ES" dirty="0"/>
              <a:t>Así comeza a vida dun novo castiñeiro</a:t>
            </a:r>
          </a:p>
        </p:txBody>
      </p:sp>
      <p:sp>
        <p:nvSpPr>
          <p:cNvPr id="3" name="Rectángulo 2"/>
          <p:cNvSpPr/>
          <p:nvPr/>
        </p:nvSpPr>
        <p:spPr>
          <a:xfrm>
            <a:off x="515155" y="505494"/>
            <a:ext cx="7740203" cy="830997"/>
          </a:xfrm>
          <a:prstGeom prst="rect">
            <a:avLst/>
          </a:prstGeom>
        </p:spPr>
        <p:txBody>
          <a:bodyPr wrap="square">
            <a:spAutoFit/>
          </a:bodyPr>
          <a:lstStyle/>
          <a:p>
            <a:r>
              <a:rPr lang="pt-BR" sz="2400" dirty="0"/>
              <a:t>Por todo o anteriormente visto, o </a:t>
            </a:r>
            <a:r>
              <a:rPr lang="pt-BR" sz="2400" dirty="0" err="1"/>
              <a:t>castiñeiro</a:t>
            </a:r>
            <a:r>
              <a:rPr lang="pt-BR" sz="2400" dirty="0"/>
              <a:t> está considerado o cultivo </a:t>
            </a:r>
            <a:r>
              <a:rPr lang="pt-BR" sz="2400" dirty="0" err="1"/>
              <a:t>forestal</a:t>
            </a:r>
            <a:r>
              <a:rPr lang="pt-BR" sz="2400" dirty="0"/>
              <a:t> de maior </a:t>
            </a:r>
            <a:r>
              <a:rPr lang="pt-BR" sz="2400" dirty="0" err="1"/>
              <a:t>rendibilidade</a:t>
            </a:r>
            <a:r>
              <a:rPr lang="pt-BR" sz="2400" dirty="0"/>
              <a:t>.</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557" y="1547438"/>
            <a:ext cx="5418249" cy="3612166"/>
          </a:xfrm>
          <a:prstGeom prst="rect">
            <a:avLst/>
          </a:prstGeom>
        </p:spPr>
      </p:pic>
      <p:sp>
        <p:nvSpPr>
          <p:cNvPr id="6" name="CuadroTexto 5"/>
          <p:cNvSpPr txBox="1"/>
          <p:nvPr/>
        </p:nvSpPr>
        <p:spPr>
          <a:xfrm>
            <a:off x="6401874" y="5370490"/>
            <a:ext cx="5420932" cy="923330"/>
          </a:xfrm>
          <a:prstGeom prst="rect">
            <a:avLst/>
          </a:prstGeom>
          <a:noFill/>
        </p:spPr>
        <p:txBody>
          <a:bodyPr wrap="square" rtlCol="0">
            <a:spAutoFit/>
          </a:bodyPr>
          <a:lstStyle/>
          <a:p>
            <a:r>
              <a:rPr lang="gl-ES" dirty="0"/>
              <a:t>e así pode lucir un souto centos de anos despois de ser plantado. </a:t>
            </a:r>
          </a:p>
          <a:p>
            <a:r>
              <a:rPr lang="gl-ES" dirty="0"/>
              <a:t>Outono nun souto de San </a:t>
            </a:r>
            <a:r>
              <a:rPr lang="gl-ES" dirty="0" err="1"/>
              <a:t>Xoan</a:t>
            </a:r>
            <a:r>
              <a:rPr lang="gl-ES" dirty="0"/>
              <a:t> de Río (Terra de </a:t>
            </a:r>
            <a:r>
              <a:rPr lang="gl-ES" dirty="0" err="1"/>
              <a:t>Trives</a:t>
            </a:r>
            <a:r>
              <a:rPr lang="gl-ES" dirty="0"/>
              <a:t>)</a:t>
            </a:r>
          </a:p>
        </p:txBody>
      </p:sp>
    </p:spTree>
    <p:extLst>
      <p:ext uri="{BB962C8B-B14F-4D97-AF65-F5344CB8AC3E}">
        <p14:creationId xmlns:p14="http://schemas.microsoft.com/office/powerpoint/2010/main" val="158336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61" y="5784641"/>
            <a:ext cx="10822546" cy="523220"/>
          </a:xfrm>
          <a:prstGeom prst="rect">
            <a:avLst/>
          </a:prstGeom>
        </p:spPr>
        <p:txBody>
          <a:bodyPr wrap="square">
            <a:spAutoFit/>
          </a:bodyPr>
          <a:lstStyle/>
          <a:p>
            <a:pPr algn="ctr"/>
            <a:r>
              <a:rPr lang="pt-BR" sz="2800" b="1" dirty="0"/>
              <a:t>Mais logo </a:t>
            </a:r>
            <a:r>
              <a:rPr lang="pt-BR" sz="2800" b="1" dirty="0" err="1"/>
              <a:t>quixo</a:t>
            </a:r>
            <a:r>
              <a:rPr lang="pt-BR" sz="2800" b="1" dirty="0"/>
              <a:t> saber, o </a:t>
            </a:r>
            <a:r>
              <a:rPr lang="pt-BR" sz="2800" b="1" dirty="0" err="1"/>
              <a:t>porqué</a:t>
            </a:r>
            <a:r>
              <a:rPr lang="pt-BR" sz="2800" b="1" dirty="0"/>
              <a:t> </a:t>
            </a:r>
            <a:r>
              <a:rPr lang="pt-BR" sz="2800" b="1" dirty="0" err="1"/>
              <a:t>desas</a:t>
            </a:r>
            <a:r>
              <a:rPr lang="pt-BR" sz="2800" b="1" dirty="0"/>
              <a:t> cousas</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3661"/>
          <a:stretch/>
        </p:blipFill>
        <p:spPr>
          <a:xfrm>
            <a:off x="4121239" y="334851"/>
            <a:ext cx="3941515" cy="5427874"/>
          </a:xfrm>
          <a:prstGeom prst="rect">
            <a:avLst/>
          </a:prstGeom>
        </p:spPr>
      </p:pic>
    </p:spTree>
    <p:extLst>
      <p:ext uri="{BB962C8B-B14F-4D97-AF65-F5344CB8AC3E}">
        <p14:creationId xmlns:p14="http://schemas.microsoft.com/office/powerpoint/2010/main" val="1422780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04563" y="2331076"/>
            <a:ext cx="6980350" cy="1938992"/>
          </a:xfrm>
          <a:prstGeom prst="rect">
            <a:avLst/>
          </a:prstGeom>
          <a:noFill/>
        </p:spPr>
        <p:txBody>
          <a:bodyPr wrap="square" rtlCol="0">
            <a:spAutoFit/>
          </a:bodyPr>
          <a:lstStyle/>
          <a:p>
            <a:pPr algn="ctr"/>
            <a:r>
              <a:rPr lang="gl-ES" sz="6000" b="1" dirty="0"/>
              <a:t>Os castiñeiros do mundo</a:t>
            </a:r>
          </a:p>
        </p:txBody>
      </p:sp>
    </p:spTree>
    <p:extLst>
      <p:ext uri="{BB962C8B-B14F-4D97-AF65-F5344CB8AC3E}">
        <p14:creationId xmlns:p14="http://schemas.microsoft.com/office/powerpoint/2010/main" val="1086745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5765" b="4398"/>
          <a:stretch/>
        </p:blipFill>
        <p:spPr>
          <a:xfrm>
            <a:off x="1526786" y="837127"/>
            <a:ext cx="9531739" cy="5782614"/>
          </a:xfrm>
          <a:prstGeom prst="rect">
            <a:avLst/>
          </a:prstGeom>
        </p:spPr>
      </p:pic>
      <p:sp>
        <p:nvSpPr>
          <p:cNvPr id="3" name="Rectángulo 2"/>
          <p:cNvSpPr/>
          <p:nvPr/>
        </p:nvSpPr>
        <p:spPr>
          <a:xfrm>
            <a:off x="604626" y="201908"/>
            <a:ext cx="6839245" cy="461665"/>
          </a:xfrm>
          <a:prstGeom prst="rect">
            <a:avLst/>
          </a:prstGeom>
        </p:spPr>
        <p:txBody>
          <a:bodyPr wrap="none">
            <a:spAutoFit/>
          </a:bodyPr>
          <a:lstStyle/>
          <a:p>
            <a:r>
              <a:rPr lang="pt-BR" sz="2400" dirty="0"/>
              <a:t>No mundo </a:t>
            </a:r>
            <a:r>
              <a:rPr lang="pt-BR" sz="2400" dirty="0" err="1"/>
              <a:t>recoñécense</a:t>
            </a:r>
            <a:r>
              <a:rPr lang="pt-BR" sz="2400" dirty="0"/>
              <a:t> nove </a:t>
            </a:r>
            <a:r>
              <a:rPr lang="pt-BR" sz="2400" dirty="0" err="1"/>
              <a:t>especies</a:t>
            </a:r>
            <a:r>
              <a:rPr lang="pt-BR" sz="2400" dirty="0"/>
              <a:t> de </a:t>
            </a:r>
            <a:r>
              <a:rPr lang="pt-BR" sz="2400" dirty="0" err="1"/>
              <a:t>castiñeiros</a:t>
            </a:r>
            <a:r>
              <a:rPr lang="pt-BR" sz="2400" dirty="0"/>
              <a:t>.</a:t>
            </a:r>
            <a:endParaRPr lang="gl-ES" sz="2400" dirty="0"/>
          </a:p>
        </p:txBody>
      </p:sp>
    </p:spTree>
    <p:extLst>
      <p:ext uri="{BB962C8B-B14F-4D97-AF65-F5344CB8AC3E}">
        <p14:creationId xmlns:p14="http://schemas.microsoft.com/office/powerpoint/2010/main" val="979680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3488" y="345968"/>
            <a:ext cx="7083380" cy="3600986"/>
          </a:xfrm>
          <a:prstGeom prst="rect">
            <a:avLst/>
          </a:prstGeom>
        </p:spPr>
        <p:txBody>
          <a:bodyPr wrap="square">
            <a:spAutoFit/>
          </a:bodyPr>
          <a:lstStyle/>
          <a:p>
            <a:r>
              <a:rPr lang="es-ES" sz="2400" dirty="0"/>
              <a:t> </a:t>
            </a:r>
            <a:r>
              <a:rPr lang="es-ES" sz="2400" b="1" i="1" dirty="0" err="1"/>
              <a:t>Castanea</a:t>
            </a:r>
            <a:r>
              <a:rPr lang="es-ES" sz="2400" b="1" i="1" dirty="0"/>
              <a:t> sativa </a:t>
            </a:r>
          </a:p>
          <a:p>
            <a:r>
              <a:rPr lang="es-ES" sz="2400" dirty="0"/>
              <a:t>(</a:t>
            </a:r>
            <a:r>
              <a:rPr lang="es-ES" sz="2400" dirty="0" err="1"/>
              <a:t>castiñeiro</a:t>
            </a:r>
            <a:r>
              <a:rPr lang="es-ES" sz="2400" dirty="0"/>
              <a:t> europeo).</a:t>
            </a:r>
          </a:p>
          <a:p>
            <a:r>
              <a:rPr lang="es-ES" sz="2000" dirty="0" err="1"/>
              <a:t>Árbore</a:t>
            </a:r>
            <a:r>
              <a:rPr lang="es-ES" sz="2000" dirty="0"/>
              <a:t> nativa do sur de Europa e do norte de Asia menor, de ata 30 m, que medra ben en </a:t>
            </a:r>
            <a:r>
              <a:rPr lang="es-ES" sz="2000" dirty="0" err="1"/>
              <a:t>terreos</a:t>
            </a:r>
            <a:r>
              <a:rPr lang="es-ES" sz="2000" dirty="0"/>
              <a:t> silíceos, en </a:t>
            </a:r>
            <a:r>
              <a:rPr lang="es-ES" sz="2000" dirty="0" err="1"/>
              <a:t>abas</a:t>
            </a:r>
            <a:r>
              <a:rPr lang="es-ES" sz="2000" dirty="0"/>
              <a:t> algo frescas pero </a:t>
            </a:r>
            <a:r>
              <a:rPr lang="es-ES" sz="2000" dirty="0" err="1"/>
              <a:t>solleiras</a:t>
            </a:r>
            <a:r>
              <a:rPr lang="es-ES" sz="2000" dirty="0"/>
              <a:t>. </a:t>
            </a:r>
          </a:p>
          <a:p>
            <a:r>
              <a:rPr lang="es-ES" sz="2000" dirty="0" err="1"/>
              <a:t>Adoita</a:t>
            </a:r>
            <a:r>
              <a:rPr lang="es-ES" sz="2000" dirty="0"/>
              <a:t> ter o toro recto coa </a:t>
            </a:r>
            <a:r>
              <a:rPr lang="es-ES" sz="2000" dirty="0" err="1"/>
              <a:t>tona</a:t>
            </a:r>
            <a:r>
              <a:rPr lang="es-ES" sz="2000" dirty="0"/>
              <a:t> lisa, </a:t>
            </a:r>
            <a:r>
              <a:rPr lang="es-ES" sz="2000" dirty="0" err="1"/>
              <a:t>cincenta</a:t>
            </a:r>
            <a:r>
              <a:rPr lang="es-ES" sz="2000" dirty="0"/>
              <a:t> </a:t>
            </a:r>
            <a:r>
              <a:rPr lang="es-ES" sz="2000" dirty="0" err="1"/>
              <a:t>ou</a:t>
            </a:r>
            <a:r>
              <a:rPr lang="es-ES" sz="2000" dirty="0"/>
              <a:t> parda se é </a:t>
            </a:r>
            <a:r>
              <a:rPr lang="es-ES" sz="2000" dirty="0" err="1"/>
              <a:t>novo</a:t>
            </a:r>
            <a:r>
              <a:rPr lang="es-ES" sz="2000" dirty="0"/>
              <a:t> e logo castaña-escura e con regañas </a:t>
            </a:r>
            <a:r>
              <a:rPr lang="es-ES" sz="2000" dirty="0" err="1"/>
              <a:t>verticais</a:t>
            </a:r>
            <a:r>
              <a:rPr lang="es-ES" sz="2000" dirty="0"/>
              <a:t>, e as </a:t>
            </a:r>
            <a:r>
              <a:rPr lang="es-ES" sz="2000" dirty="0" err="1"/>
              <a:t>polas</a:t>
            </a:r>
            <a:r>
              <a:rPr lang="es-ES" sz="2000" dirty="0"/>
              <a:t> novas castaño-verdosas.</a:t>
            </a:r>
          </a:p>
          <a:p>
            <a:r>
              <a:rPr lang="es-ES" sz="2000" dirty="0"/>
              <a:t>Follas de 8 a 22 por 4,5 a 8 cm, serradas, con </a:t>
            </a:r>
            <a:r>
              <a:rPr lang="es-ES" sz="2000" dirty="0" err="1"/>
              <a:t>dentes</a:t>
            </a:r>
            <a:r>
              <a:rPr lang="es-ES" sz="2000" dirty="0"/>
              <a:t> agudos. </a:t>
            </a:r>
          </a:p>
          <a:p>
            <a:r>
              <a:rPr lang="es-ES" sz="2000" dirty="0"/>
              <a:t>Os </a:t>
            </a:r>
            <a:r>
              <a:rPr lang="es-ES" sz="2000" dirty="0" err="1"/>
              <a:t>froitos</a:t>
            </a:r>
            <a:r>
              <a:rPr lang="es-ES" sz="2000" dirty="0"/>
              <a:t>, entre 1 e 3, </a:t>
            </a:r>
            <a:r>
              <a:rPr lang="es-ES" sz="2000" dirty="0" err="1"/>
              <a:t>atópanse</a:t>
            </a:r>
            <a:r>
              <a:rPr lang="es-ES" sz="2000" dirty="0"/>
              <a:t> dentro </a:t>
            </a:r>
            <a:r>
              <a:rPr lang="es-ES" sz="2000" dirty="0" err="1"/>
              <a:t>dun</a:t>
            </a:r>
            <a:r>
              <a:rPr lang="es-ES" sz="2000" dirty="0"/>
              <a:t> </a:t>
            </a:r>
            <a:r>
              <a:rPr lang="es-ES" sz="2000" dirty="0" err="1"/>
              <a:t>ourizo</a:t>
            </a:r>
            <a:r>
              <a:rPr lang="es-ES" sz="2000" dirty="0"/>
              <a:t> de entre 5 e 8 cm de diámetro, miden entre 2 e 4 cm e pesan </a:t>
            </a:r>
            <a:r>
              <a:rPr lang="es-ES" sz="2000" dirty="0" err="1"/>
              <a:t>uns</a:t>
            </a:r>
            <a:r>
              <a:rPr lang="es-ES" sz="2000" dirty="0"/>
              <a:t> 7 g de media.</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r="1455"/>
          <a:stretch/>
        </p:blipFill>
        <p:spPr>
          <a:xfrm>
            <a:off x="837125" y="4072042"/>
            <a:ext cx="4314423" cy="248822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354" y="270455"/>
            <a:ext cx="4051767" cy="6473141"/>
          </a:xfrm>
          <a:prstGeom prst="rect">
            <a:avLst/>
          </a:prstGeom>
        </p:spPr>
      </p:pic>
    </p:spTree>
    <p:extLst>
      <p:ext uri="{BB962C8B-B14F-4D97-AF65-F5344CB8AC3E}">
        <p14:creationId xmlns:p14="http://schemas.microsoft.com/office/powerpoint/2010/main" val="2495333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7677" y="531249"/>
            <a:ext cx="3777805" cy="5755422"/>
          </a:xfrm>
          <a:prstGeom prst="rect">
            <a:avLst/>
          </a:prstGeom>
        </p:spPr>
        <p:txBody>
          <a:bodyPr wrap="square">
            <a:spAutoFit/>
          </a:bodyPr>
          <a:lstStyle/>
          <a:p>
            <a:r>
              <a:rPr lang="gl-ES" sz="2400" b="1" i="1" dirty="0" err="1"/>
              <a:t>Castanea</a:t>
            </a:r>
            <a:r>
              <a:rPr lang="gl-ES" sz="2400" b="1" i="1" dirty="0"/>
              <a:t> </a:t>
            </a:r>
            <a:r>
              <a:rPr lang="gl-ES" sz="2400" b="1" i="1" dirty="0" err="1"/>
              <a:t>crenata</a:t>
            </a:r>
            <a:r>
              <a:rPr lang="gl-ES" sz="2400" dirty="0"/>
              <a:t> </a:t>
            </a:r>
          </a:p>
          <a:p>
            <a:r>
              <a:rPr lang="gl-ES" sz="2400" dirty="0"/>
              <a:t>(castiñeiro xaponés).</a:t>
            </a:r>
          </a:p>
          <a:p>
            <a:r>
              <a:rPr lang="gl-ES" sz="2000" dirty="0"/>
              <a:t>Árbore de até 15 metros de altura, nativo do Xapón e de Corea do Sur.</a:t>
            </a:r>
          </a:p>
          <a:p>
            <a:r>
              <a:rPr lang="gl-ES" sz="2000" dirty="0"/>
              <a:t>Florece en abril-xuño e frutifica en setembro-outubro.</a:t>
            </a:r>
          </a:p>
          <a:p>
            <a:r>
              <a:rPr lang="gl-ES" sz="2000" dirty="0"/>
              <a:t>Follas de 8 a 19 </a:t>
            </a:r>
            <a:r>
              <a:rPr lang="gl-ES" sz="2000" dirty="0" err="1"/>
              <a:t>cm</a:t>
            </a:r>
            <a:r>
              <a:rPr lang="gl-ES" sz="2000" dirty="0"/>
              <a:t> de longo por 3 a 5 </a:t>
            </a:r>
            <a:r>
              <a:rPr lang="gl-ES" sz="2000" dirty="0" err="1"/>
              <a:t>cm</a:t>
            </a:r>
            <a:r>
              <a:rPr lang="gl-ES" sz="2000" dirty="0"/>
              <a:t> de ancho. </a:t>
            </a:r>
          </a:p>
          <a:p>
            <a:r>
              <a:rPr lang="gl-ES" sz="2000" dirty="0"/>
              <a:t>As inflorescencias, de 7 a 20 </a:t>
            </a:r>
            <a:r>
              <a:rPr lang="gl-ES" sz="2000" dirty="0" err="1"/>
              <a:t>cm</a:t>
            </a:r>
            <a:r>
              <a:rPr lang="gl-ES" sz="2000" dirty="0"/>
              <a:t>, son erguidas e teñen 3 flores femininas por cúpula. </a:t>
            </a:r>
          </a:p>
          <a:p>
            <a:r>
              <a:rPr lang="gl-ES" sz="2000" dirty="0"/>
              <a:t>As castañas miden de 2 a 3 </a:t>
            </a:r>
            <a:r>
              <a:rPr lang="gl-ES" sz="2000" dirty="0" err="1"/>
              <a:t>cm</a:t>
            </a:r>
            <a:r>
              <a:rPr lang="gl-ES" sz="2000" dirty="0"/>
              <a:t>.</a:t>
            </a:r>
          </a:p>
          <a:p>
            <a:r>
              <a:rPr lang="gl-ES" sz="2000" dirty="0"/>
              <a:t>Foi introducido na China no ano 1910, onde é amplamente cultivado; tamén se planta en Italia, Portugal, España e os Estados Unidos (Florida)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641" y="235035"/>
            <a:ext cx="7281970" cy="405363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641" y="4414755"/>
            <a:ext cx="4332848" cy="225262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034" y="4414755"/>
            <a:ext cx="1870122" cy="2267131"/>
          </a:xfrm>
          <a:prstGeom prst="rect">
            <a:avLst/>
          </a:prstGeom>
        </p:spPr>
      </p:pic>
    </p:spTree>
    <p:extLst>
      <p:ext uri="{BB962C8B-B14F-4D97-AF65-F5344CB8AC3E}">
        <p14:creationId xmlns:p14="http://schemas.microsoft.com/office/powerpoint/2010/main" val="12073920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8890" y="352306"/>
            <a:ext cx="5091448" cy="5386090"/>
          </a:xfrm>
          <a:prstGeom prst="rect">
            <a:avLst/>
          </a:prstGeom>
        </p:spPr>
        <p:txBody>
          <a:bodyPr wrap="square">
            <a:spAutoFit/>
          </a:bodyPr>
          <a:lstStyle/>
          <a:p>
            <a:r>
              <a:rPr lang="gl-ES" sz="2400" b="1" i="1" dirty="0" err="1"/>
              <a:t>Castanea</a:t>
            </a:r>
            <a:r>
              <a:rPr lang="gl-ES" sz="2400" b="1" i="1" dirty="0"/>
              <a:t> </a:t>
            </a:r>
            <a:r>
              <a:rPr lang="gl-ES" sz="2400" b="1" i="1" dirty="0" err="1"/>
              <a:t>mollissima</a:t>
            </a:r>
            <a:r>
              <a:rPr lang="gl-ES" sz="2400" b="1" i="1" dirty="0"/>
              <a:t> </a:t>
            </a:r>
            <a:r>
              <a:rPr lang="gl-ES" sz="2400" dirty="0"/>
              <a:t>(castiñeiro chinés) </a:t>
            </a:r>
          </a:p>
          <a:p>
            <a:r>
              <a:rPr lang="gl-ES" sz="2000" dirty="0"/>
              <a:t>Árbore de ata 20 m de altura. </a:t>
            </a:r>
          </a:p>
          <a:p>
            <a:r>
              <a:rPr lang="gl-ES" sz="2000" dirty="0"/>
              <a:t>Follas de 10 a 17 </a:t>
            </a:r>
            <a:r>
              <a:rPr lang="gl-ES" sz="2000" dirty="0" err="1"/>
              <a:t>cm</a:t>
            </a:r>
            <a:r>
              <a:rPr lang="gl-ES" sz="2000" dirty="0"/>
              <a:t>,  e 4,5 a 8 </a:t>
            </a:r>
            <a:r>
              <a:rPr lang="gl-ES" sz="2000" dirty="0" err="1"/>
              <a:t>cm</a:t>
            </a:r>
            <a:r>
              <a:rPr lang="gl-ES" sz="2000" dirty="0"/>
              <a:t> de ancho, </a:t>
            </a:r>
          </a:p>
          <a:p>
            <a:r>
              <a:rPr lang="gl-ES" sz="2000" dirty="0"/>
              <a:t>Inflorescencia de 10 a 20 </a:t>
            </a:r>
            <a:r>
              <a:rPr lang="gl-ES" sz="2000" dirty="0" err="1"/>
              <a:t>cm</a:t>
            </a:r>
            <a:r>
              <a:rPr lang="gl-ES" sz="2000" dirty="0"/>
              <a:t>, con 2 ou 3 flores femininas por involucro. </a:t>
            </a:r>
          </a:p>
          <a:p>
            <a:r>
              <a:rPr lang="gl-ES" sz="2000" dirty="0"/>
              <a:t>Ourizo de entre 4 e 8 </a:t>
            </a:r>
            <a:r>
              <a:rPr lang="gl-ES" sz="2000" dirty="0" err="1"/>
              <a:t>cm</a:t>
            </a:r>
            <a:r>
              <a:rPr lang="gl-ES" sz="2000" dirty="0"/>
              <a:t> por 4,5 a 5 </a:t>
            </a:r>
            <a:r>
              <a:rPr lang="gl-ES" sz="2000" dirty="0" err="1"/>
              <a:t>cm</a:t>
            </a:r>
            <a:r>
              <a:rPr lang="gl-ES" sz="2000" dirty="0"/>
              <a:t>, </a:t>
            </a:r>
          </a:p>
          <a:p>
            <a:r>
              <a:rPr lang="gl-ES" sz="2000" dirty="0"/>
              <a:t>Castañas de color marrón brillante, de entre 2 e 3 </a:t>
            </a:r>
            <a:r>
              <a:rPr lang="gl-ES" sz="2000" dirty="0" err="1"/>
              <a:t>cm</a:t>
            </a:r>
            <a:r>
              <a:rPr lang="gl-ES" sz="2000" dirty="0"/>
              <a:t> de diámetro, xeralmente más anchas que altas.</a:t>
            </a:r>
          </a:p>
          <a:p>
            <a:r>
              <a:rPr lang="gl-ES" sz="2000" dirty="0"/>
              <a:t>É nativo da China. Atópase desde o nivel do mar até altitudes de 2.800 m. Prefire pleno sol e chan ácido e arxiloso. </a:t>
            </a:r>
          </a:p>
          <a:p>
            <a:r>
              <a:rPr lang="gl-ES" sz="2000" dirty="0"/>
              <a:t>Florece de abril a xullo e frutifica de agosto a outubro. Hai máis de 300 cultivares seleccionados para a produción.</a:t>
            </a:r>
          </a:p>
          <a:p>
            <a:r>
              <a:rPr lang="gl-ES" sz="2000" dirty="0"/>
              <a:t>Tamén se cultiva na India, Corea e o Xapón, e foi introducido en Europa e América.</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9499"/>
          <a:stretch/>
        </p:blipFill>
        <p:spPr>
          <a:xfrm>
            <a:off x="6054878" y="352306"/>
            <a:ext cx="5901008" cy="400533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1820" y="4602198"/>
            <a:ext cx="3979769" cy="2069058"/>
          </a:xfrm>
          <a:prstGeom prst="rect">
            <a:avLst/>
          </a:prstGeom>
        </p:spPr>
      </p:pic>
    </p:spTree>
    <p:extLst>
      <p:ext uri="{BB962C8B-B14F-4D97-AF65-F5344CB8AC3E}">
        <p14:creationId xmlns:p14="http://schemas.microsoft.com/office/powerpoint/2010/main" val="34590027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6061" y="291751"/>
            <a:ext cx="4353060" cy="6063198"/>
          </a:xfrm>
          <a:prstGeom prst="rect">
            <a:avLst/>
          </a:prstGeom>
        </p:spPr>
        <p:txBody>
          <a:bodyPr wrap="square">
            <a:spAutoFit/>
          </a:bodyPr>
          <a:lstStyle/>
          <a:p>
            <a:r>
              <a:rPr lang="es-ES" sz="2400" b="1" i="1" dirty="0" err="1"/>
              <a:t>Castanea</a:t>
            </a:r>
            <a:r>
              <a:rPr lang="es-ES" sz="2400" b="1" i="1" dirty="0"/>
              <a:t> </a:t>
            </a:r>
            <a:r>
              <a:rPr lang="es-ES" sz="2400" b="1" i="1" dirty="0" err="1"/>
              <a:t>dentata</a:t>
            </a:r>
            <a:r>
              <a:rPr lang="es-ES" sz="2400" b="1" i="1" dirty="0"/>
              <a:t> </a:t>
            </a:r>
          </a:p>
          <a:p>
            <a:r>
              <a:rPr lang="es-ES" sz="2400" dirty="0"/>
              <a:t>(</a:t>
            </a:r>
            <a:r>
              <a:rPr lang="es-ES" sz="2400" dirty="0" err="1"/>
              <a:t>castiñeiro</a:t>
            </a:r>
            <a:r>
              <a:rPr lang="es-ES" sz="2400" dirty="0"/>
              <a:t> americano) </a:t>
            </a:r>
          </a:p>
          <a:p>
            <a:r>
              <a:rPr lang="es-ES" sz="2000" dirty="0" err="1"/>
              <a:t>Árbore</a:t>
            </a:r>
            <a:r>
              <a:rPr lang="es-ES" sz="2000" dirty="0"/>
              <a:t> nativa dos bosques de caducifolios e mixtos do leste dos Estados Unidos </a:t>
            </a:r>
            <a:r>
              <a:rPr lang="es-ES" sz="2000" dirty="0" err="1"/>
              <a:t>onde</a:t>
            </a:r>
            <a:r>
              <a:rPr lang="es-ES" sz="2000" dirty="0"/>
              <a:t> se </a:t>
            </a:r>
            <a:r>
              <a:rPr lang="es-ES" sz="2000" dirty="0" err="1"/>
              <a:t>atopa</a:t>
            </a:r>
            <a:r>
              <a:rPr lang="es-ES" sz="2000" dirty="0"/>
              <a:t> entre os 0 e os 1.200 m de </a:t>
            </a:r>
            <a:r>
              <a:rPr lang="es-ES" sz="2000" dirty="0" err="1"/>
              <a:t>altitude</a:t>
            </a:r>
            <a:r>
              <a:rPr lang="es-ES" sz="2000" dirty="0"/>
              <a:t>.</a:t>
            </a:r>
          </a:p>
          <a:p>
            <a:r>
              <a:rPr lang="es-ES" sz="2000" dirty="0" err="1"/>
              <a:t>Atópase</a:t>
            </a:r>
            <a:r>
              <a:rPr lang="es-ES" sz="2000" dirty="0"/>
              <a:t> en estado crítico de conservación </a:t>
            </a:r>
            <a:r>
              <a:rPr lang="es-ES" sz="2000" dirty="0" err="1"/>
              <a:t>despois</a:t>
            </a:r>
            <a:r>
              <a:rPr lang="es-ES" sz="2000" dirty="0"/>
              <a:t> da </a:t>
            </a:r>
            <a:r>
              <a:rPr lang="es-ES" sz="2000" dirty="0" err="1"/>
              <a:t>destrución</a:t>
            </a:r>
            <a:r>
              <a:rPr lang="es-ES" sz="2000" dirty="0"/>
              <a:t> provocada polo tizón.</a:t>
            </a:r>
          </a:p>
          <a:p>
            <a:r>
              <a:rPr lang="es-ES" sz="2000" dirty="0"/>
              <a:t>Antes eran </a:t>
            </a:r>
            <a:r>
              <a:rPr lang="es-ES" sz="2000" dirty="0" err="1"/>
              <a:t>árbores</a:t>
            </a:r>
            <a:r>
              <a:rPr lang="es-ES" sz="2000" dirty="0"/>
              <a:t> que podían </a:t>
            </a:r>
            <a:r>
              <a:rPr lang="es-ES" sz="2000" dirty="0" err="1"/>
              <a:t>chegar</a:t>
            </a:r>
            <a:r>
              <a:rPr lang="es-ES" sz="2000" dirty="0"/>
              <a:t> </a:t>
            </a:r>
            <a:r>
              <a:rPr lang="es-ES" sz="2000" dirty="0" err="1"/>
              <a:t>aos</a:t>
            </a:r>
            <a:r>
              <a:rPr lang="es-ES" sz="2000" dirty="0"/>
              <a:t> 30 m de altura, pero </a:t>
            </a:r>
            <a:r>
              <a:rPr lang="es-ES" sz="2000" dirty="0" err="1"/>
              <a:t>agora</a:t>
            </a:r>
            <a:r>
              <a:rPr lang="es-ES" sz="2000" dirty="0"/>
              <a:t> so se </a:t>
            </a:r>
            <a:r>
              <a:rPr lang="es-ES" sz="2000" dirty="0" err="1"/>
              <a:t>atopan</a:t>
            </a:r>
            <a:r>
              <a:rPr lang="es-ES" sz="2000" dirty="0"/>
              <a:t> rebrotes con </a:t>
            </a:r>
            <a:r>
              <a:rPr lang="es-ES" sz="2000" dirty="0" err="1"/>
              <a:t>moitos</a:t>
            </a:r>
            <a:r>
              <a:rPr lang="es-ES" sz="2000" dirty="0"/>
              <a:t> talos de entre 5 e 10 m. Ten a </a:t>
            </a:r>
            <a:r>
              <a:rPr lang="es-ES" sz="2000" dirty="0" err="1"/>
              <a:t>tona</a:t>
            </a:r>
            <a:r>
              <a:rPr lang="es-ES" sz="2000" dirty="0"/>
              <a:t> gris, lisa cando e </a:t>
            </a:r>
            <a:r>
              <a:rPr lang="es-ES" sz="2000" dirty="0" err="1"/>
              <a:t>novo</a:t>
            </a:r>
            <a:r>
              <a:rPr lang="es-ES" sz="2000" dirty="0"/>
              <a:t> e </a:t>
            </a:r>
            <a:r>
              <a:rPr lang="es-ES" sz="2000" dirty="0" err="1"/>
              <a:t>agretada</a:t>
            </a:r>
            <a:r>
              <a:rPr lang="es-ES" sz="2000" dirty="0"/>
              <a:t> logo.</a:t>
            </a:r>
          </a:p>
          <a:p>
            <a:r>
              <a:rPr lang="es-ES" sz="2000" dirty="0"/>
              <a:t>Follas, de entre 9 e 30 cm por 3 a 10 cm, </a:t>
            </a:r>
          </a:p>
          <a:p>
            <a:r>
              <a:rPr lang="es-ES" sz="2000" dirty="0"/>
              <a:t>Os amentos, erguidos </a:t>
            </a:r>
            <a:r>
              <a:rPr lang="es-ES" sz="2000" dirty="0" err="1"/>
              <a:t>ou</a:t>
            </a:r>
            <a:r>
              <a:rPr lang="es-ES" sz="2000" dirty="0"/>
              <a:t> péndulos, </a:t>
            </a:r>
            <a:r>
              <a:rPr lang="es-ES" sz="2000" dirty="0" err="1"/>
              <a:t>teñen</a:t>
            </a:r>
            <a:r>
              <a:rPr lang="es-ES" sz="2000" dirty="0"/>
              <a:t> 3 flores femeninas por cúpula. </a:t>
            </a:r>
          </a:p>
          <a:p>
            <a:r>
              <a:rPr lang="es-ES" sz="2000" dirty="0"/>
              <a:t>Os </a:t>
            </a:r>
            <a:r>
              <a:rPr lang="es-ES" sz="2000" dirty="0" err="1"/>
              <a:t>froitos</a:t>
            </a:r>
            <a:r>
              <a:rPr lang="es-ES" sz="2000" dirty="0"/>
              <a:t> miden entre 18 e 25 </a:t>
            </a:r>
            <a:r>
              <a:rPr lang="es-ES" sz="2000" dirty="0" err="1"/>
              <a:t>mm.</a:t>
            </a:r>
            <a:r>
              <a:rPr lang="es-ES" sz="2000" dirty="0"/>
              <a:t> </a:t>
            </a:r>
          </a:p>
          <a:p>
            <a:r>
              <a:rPr lang="es-ES" sz="2000" dirty="0"/>
              <a:t>Florece en </a:t>
            </a:r>
            <a:r>
              <a:rPr lang="es-ES" sz="2000" dirty="0" err="1"/>
              <a:t>xuño-xullo</a:t>
            </a:r>
            <a:r>
              <a:rPr lang="es-ES" sz="2000" dirty="0"/>
              <a:t>.</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158" y="291751"/>
            <a:ext cx="6452314" cy="451661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200" y="4301544"/>
            <a:ext cx="2389744" cy="2361182"/>
          </a:xfrm>
          <a:prstGeom prst="rect">
            <a:avLst/>
          </a:prstGeom>
        </p:spPr>
      </p:pic>
    </p:spTree>
    <p:extLst>
      <p:ext uri="{BB962C8B-B14F-4D97-AF65-F5344CB8AC3E}">
        <p14:creationId xmlns:p14="http://schemas.microsoft.com/office/powerpoint/2010/main" val="4138177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0710" y="275032"/>
            <a:ext cx="3750969" cy="5447645"/>
          </a:xfrm>
          <a:prstGeom prst="rect">
            <a:avLst/>
          </a:prstGeom>
        </p:spPr>
        <p:txBody>
          <a:bodyPr wrap="square">
            <a:spAutoFit/>
          </a:bodyPr>
          <a:lstStyle/>
          <a:p>
            <a:r>
              <a:rPr lang="es-ES" sz="2400" b="1" i="1" dirty="0" err="1"/>
              <a:t>Castanea</a:t>
            </a:r>
            <a:r>
              <a:rPr lang="es-ES" sz="2400" b="1" i="1" dirty="0"/>
              <a:t> </a:t>
            </a:r>
            <a:r>
              <a:rPr lang="es-ES" sz="2400" b="1" i="1" dirty="0" err="1"/>
              <a:t>henryi</a:t>
            </a:r>
            <a:r>
              <a:rPr lang="es-ES" sz="2400" b="1" i="1" dirty="0"/>
              <a:t> </a:t>
            </a:r>
          </a:p>
          <a:p>
            <a:r>
              <a:rPr lang="es-ES" sz="2400" dirty="0"/>
              <a:t>(</a:t>
            </a:r>
            <a:r>
              <a:rPr lang="es-ES" sz="2400" dirty="0" err="1"/>
              <a:t>castiñeiro</a:t>
            </a:r>
            <a:r>
              <a:rPr lang="es-ES" sz="2400" dirty="0"/>
              <a:t> de Henry).</a:t>
            </a:r>
          </a:p>
          <a:p>
            <a:r>
              <a:rPr lang="es-ES" sz="2000" dirty="0" err="1"/>
              <a:t>Árbore</a:t>
            </a:r>
            <a:r>
              <a:rPr lang="es-ES" sz="2000" dirty="0"/>
              <a:t> de ata 30 m de altura, nativa dos bosques mixtos das </a:t>
            </a:r>
            <a:r>
              <a:rPr lang="es-ES" sz="2000" dirty="0" err="1"/>
              <a:t>abas</a:t>
            </a:r>
            <a:r>
              <a:rPr lang="es-ES" sz="2000" dirty="0"/>
              <a:t>, entre os 100 e os 1.800 m de </a:t>
            </a:r>
            <a:r>
              <a:rPr lang="es-ES" sz="2000" dirty="0" err="1"/>
              <a:t>altitude</a:t>
            </a:r>
            <a:r>
              <a:rPr lang="es-ES" sz="2000" dirty="0"/>
              <a:t>, do </a:t>
            </a:r>
            <a:r>
              <a:rPr lang="es-ES" sz="2000" dirty="0" err="1"/>
              <a:t>sueste</a:t>
            </a:r>
            <a:r>
              <a:rPr lang="es-ES" sz="2000" dirty="0"/>
              <a:t> da China.</a:t>
            </a:r>
          </a:p>
          <a:p>
            <a:r>
              <a:rPr lang="es-ES" sz="2000" dirty="0"/>
              <a:t>As follas poden medir entre 10 e 23 cm.</a:t>
            </a:r>
          </a:p>
          <a:p>
            <a:r>
              <a:rPr lang="es-ES" sz="2000" dirty="0"/>
              <a:t>As inflorescencias miden de 5 a 16 cm e poden ter entre 1 e 3 flores </a:t>
            </a:r>
            <a:r>
              <a:rPr lang="es-ES" sz="2000" dirty="0" err="1"/>
              <a:t>femininas</a:t>
            </a:r>
            <a:r>
              <a:rPr lang="es-ES" sz="2000" dirty="0"/>
              <a:t> por cúpula. </a:t>
            </a:r>
          </a:p>
          <a:p>
            <a:r>
              <a:rPr lang="es-ES" sz="2000" dirty="0" err="1"/>
              <a:t>Ourizos</a:t>
            </a:r>
            <a:r>
              <a:rPr lang="es-ES" sz="2000" dirty="0"/>
              <a:t> de 2,5 a 3,5 cm de diámetro, </a:t>
            </a:r>
            <a:r>
              <a:rPr lang="es-ES" sz="2000" dirty="0" err="1"/>
              <a:t>acollen</a:t>
            </a:r>
            <a:r>
              <a:rPr lang="es-ES" sz="2000" dirty="0"/>
              <a:t> case </a:t>
            </a:r>
            <a:r>
              <a:rPr lang="es-ES" sz="2000" dirty="0" err="1"/>
              <a:t>sempre</a:t>
            </a:r>
            <a:r>
              <a:rPr lang="es-ES" sz="2000" dirty="0"/>
              <a:t> un so </a:t>
            </a:r>
            <a:r>
              <a:rPr lang="es-ES" sz="2000" dirty="0" err="1"/>
              <a:t>froito</a:t>
            </a:r>
            <a:r>
              <a:rPr lang="es-ES" sz="2000" dirty="0"/>
              <a:t> globoso-ovoide de 1,5 a 2 cm, </a:t>
            </a:r>
            <a:r>
              <a:rPr lang="es-ES" sz="2000" dirty="0" err="1"/>
              <a:t>máis</a:t>
            </a:r>
            <a:r>
              <a:rPr lang="es-ES" sz="2000" dirty="0"/>
              <a:t> longo que ancho. </a:t>
            </a:r>
          </a:p>
          <a:p>
            <a:r>
              <a:rPr lang="es-ES" sz="2000" dirty="0"/>
              <a:t>Florece en </a:t>
            </a:r>
            <a:r>
              <a:rPr lang="es-ES" sz="2000" dirty="0" err="1"/>
              <a:t>maio-xullo</a:t>
            </a:r>
            <a:r>
              <a:rPr lang="es-ES" sz="2000" dirty="0"/>
              <a:t> e fructifica en </a:t>
            </a:r>
            <a:r>
              <a:rPr lang="es-ES" sz="2000" dirty="0" err="1"/>
              <a:t>setembro-outubro</a:t>
            </a:r>
            <a:endParaRPr lang="es-ES" sz="20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425" y="435682"/>
            <a:ext cx="3050858" cy="406781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636" y="769677"/>
            <a:ext cx="3743325" cy="4953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679" y="4695587"/>
            <a:ext cx="3951153" cy="2054180"/>
          </a:xfrm>
          <a:prstGeom prst="rect">
            <a:avLst/>
          </a:prstGeom>
        </p:spPr>
      </p:pic>
    </p:spTree>
    <p:extLst>
      <p:ext uri="{BB962C8B-B14F-4D97-AF65-F5344CB8AC3E}">
        <p14:creationId xmlns:p14="http://schemas.microsoft.com/office/powerpoint/2010/main" val="2893696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214" y="223723"/>
            <a:ext cx="7456866" cy="2616101"/>
          </a:xfrm>
          <a:prstGeom prst="rect">
            <a:avLst/>
          </a:prstGeom>
        </p:spPr>
        <p:txBody>
          <a:bodyPr wrap="square">
            <a:spAutoFit/>
          </a:bodyPr>
          <a:lstStyle/>
          <a:p>
            <a:r>
              <a:rPr lang="gl-ES" sz="2400" b="1" i="1" dirty="0" err="1"/>
              <a:t>Castanea</a:t>
            </a:r>
            <a:r>
              <a:rPr lang="gl-ES" sz="2400" b="1" i="1" dirty="0"/>
              <a:t> </a:t>
            </a:r>
            <a:r>
              <a:rPr lang="gl-ES" sz="2400" b="1" i="1" dirty="0" err="1"/>
              <a:t>ozarkensis</a:t>
            </a:r>
            <a:r>
              <a:rPr lang="gl-ES" sz="2400" b="1" i="1" dirty="0"/>
              <a:t> </a:t>
            </a:r>
            <a:r>
              <a:rPr lang="gl-ES" sz="2400" dirty="0"/>
              <a:t>(castiñeiro de </a:t>
            </a:r>
            <a:r>
              <a:rPr lang="gl-ES" sz="2400" dirty="0" err="1"/>
              <a:t>Ozark</a:t>
            </a:r>
            <a:r>
              <a:rPr lang="gl-ES" sz="2400" dirty="0"/>
              <a:t>)</a:t>
            </a:r>
          </a:p>
          <a:p>
            <a:r>
              <a:rPr lang="gl-ES" sz="2000" dirty="0"/>
              <a:t>Árbore de ata 20 m de altura, aínda que rara vez pasa dos 10 m, nativa dos bosques de caducifolios das terras baixas das montañas </a:t>
            </a:r>
            <a:r>
              <a:rPr lang="gl-ES" sz="2000" dirty="0" err="1"/>
              <a:t>Ozark</a:t>
            </a:r>
            <a:r>
              <a:rPr lang="gl-ES" sz="2000" dirty="0"/>
              <a:t>, ao oeste do río </a:t>
            </a:r>
            <a:r>
              <a:rPr lang="gl-ES" sz="2000" dirty="0" err="1"/>
              <a:t>Mississipi</a:t>
            </a:r>
            <a:r>
              <a:rPr lang="gl-ES" sz="2000" dirty="0"/>
              <a:t>. </a:t>
            </a:r>
          </a:p>
          <a:p>
            <a:r>
              <a:rPr lang="gl-ES" sz="2000" dirty="0"/>
              <a:t>As follas miden de 4 a 26 por 3 a 10 </a:t>
            </a:r>
            <a:r>
              <a:rPr lang="gl-ES" sz="2000" dirty="0" err="1"/>
              <a:t>cm</a:t>
            </a:r>
            <a:r>
              <a:rPr lang="gl-ES" sz="2000" dirty="0"/>
              <a:t>. </a:t>
            </a:r>
          </a:p>
          <a:p>
            <a:r>
              <a:rPr lang="gl-ES" sz="2000" dirty="0"/>
              <a:t>Inflorescencias cunha soa flor feminina por cúpula da que sae un froito, oval-cónico, de sección redonda, de entre 9 e 19 por 8 a14 mm. </a:t>
            </a:r>
          </a:p>
          <a:p>
            <a:r>
              <a:rPr lang="gl-ES" sz="2000" dirty="0"/>
              <a:t>Florece en xuño.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1539" y="171948"/>
            <a:ext cx="3863663" cy="460874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23" y="3670219"/>
            <a:ext cx="2481645" cy="2447246"/>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080" y="4340181"/>
            <a:ext cx="3391184" cy="229244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905" y="3051718"/>
            <a:ext cx="4610594" cy="3457946"/>
          </a:xfrm>
          <a:prstGeom prst="rect">
            <a:avLst/>
          </a:prstGeom>
        </p:spPr>
      </p:pic>
    </p:spTree>
    <p:extLst>
      <p:ext uri="{BB962C8B-B14F-4D97-AF65-F5344CB8AC3E}">
        <p14:creationId xmlns:p14="http://schemas.microsoft.com/office/powerpoint/2010/main" val="132289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0182" y="205756"/>
            <a:ext cx="7318290" cy="3539430"/>
          </a:xfrm>
          <a:prstGeom prst="rect">
            <a:avLst/>
          </a:prstGeom>
        </p:spPr>
        <p:txBody>
          <a:bodyPr wrap="square">
            <a:spAutoFit/>
          </a:bodyPr>
          <a:lstStyle/>
          <a:p>
            <a:r>
              <a:rPr lang="gl-ES" sz="2400" b="1" i="1" dirty="0" err="1"/>
              <a:t>Castanea</a:t>
            </a:r>
            <a:r>
              <a:rPr lang="gl-ES" sz="2400" b="1" i="1" dirty="0"/>
              <a:t> </a:t>
            </a:r>
            <a:r>
              <a:rPr lang="gl-ES" sz="2400" b="1" i="1" dirty="0" err="1"/>
              <a:t>pumila</a:t>
            </a:r>
            <a:r>
              <a:rPr lang="gl-ES" sz="2400" b="1" i="1" dirty="0"/>
              <a:t>. </a:t>
            </a:r>
          </a:p>
          <a:p>
            <a:r>
              <a:rPr lang="gl-ES" sz="2000" dirty="0"/>
              <a:t>Árbore endémica dos bosques abertos e sotobosques de terreos areosos do sueste dos Estados Unidos, onde se atopa desde o nivel do mar ata os 1000 m de altitude.</a:t>
            </a:r>
          </a:p>
          <a:p>
            <a:r>
              <a:rPr lang="gl-ES" sz="2000" dirty="0"/>
              <a:t>Pode medir até 15 m de altura, a miúdo rizomatosa, coa tona de gris a marrón, lisa ou lixeiramente agretada. </a:t>
            </a:r>
          </a:p>
          <a:p>
            <a:r>
              <a:rPr lang="gl-ES" sz="2000" dirty="0"/>
              <a:t>As follas, miden entre 4 e 21 de longo por 2 a 8 </a:t>
            </a:r>
            <a:r>
              <a:rPr lang="gl-ES" sz="2000" dirty="0" err="1"/>
              <a:t>cm</a:t>
            </a:r>
            <a:r>
              <a:rPr lang="gl-ES" sz="2000" dirty="0"/>
              <a:t> de cumprimento. </a:t>
            </a:r>
          </a:p>
          <a:p>
            <a:r>
              <a:rPr lang="gl-ES" sz="2000" dirty="0"/>
              <a:t>As inflorescencias son máis ou menos erguidas e teñen unha soa flor feminina por cúpula.</a:t>
            </a:r>
          </a:p>
          <a:p>
            <a:r>
              <a:rPr lang="gl-ES" sz="2000" dirty="0"/>
              <a:t>O froito e case esférico e mide entre 7 e 21 mm.</a:t>
            </a:r>
          </a:p>
          <a:p>
            <a:r>
              <a:rPr lang="gl-ES" sz="2000" dirty="0"/>
              <a:t>Florece en maio-xuño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01" y="4005331"/>
            <a:ext cx="2668318" cy="261558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077" y="3655034"/>
            <a:ext cx="3293993" cy="296588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3528" y="3655034"/>
            <a:ext cx="3954507" cy="296588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520" y="205756"/>
            <a:ext cx="4265515" cy="3298665"/>
          </a:xfrm>
          <a:prstGeom prst="rect">
            <a:avLst/>
          </a:prstGeom>
        </p:spPr>
      </p:pic>
    </p:spTree>
    <p:extLst>
      <p:ext uri="{BB962C8B-B14F-4D97-AF65-F5344CB8AC3E}">
        <p14:creationId xmlns:p14="http://schemas.microsoft.com/office/powerpoint/2010/main" val="1691578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0456" y="503890"/>
            <a:ext cx="5731099" cy="3908762"/>
          </a:xfrm>
          <a:prstGeom prst="rect">
            <a:avLst/>
          </a:prstGeom>
        </p:spPr>
        <p:txBody>
          <a:bodyPr wrap="square">
            <a:spAutoFit/>
          </a:bodyPr>
          <a:lstStyle/>
          <a:p>
            <a:r>
              <a:rPr lang="pt-BR" sz="2400" b="1" i="1" dirty="0" err="1"/>
              <a:t>Castanea</a:t>
            </a:r>
            <a:r>
              <a:rPr lang="pt-BR" sz="2400" b="1" i="1" dirty="0"/>
              <a:t> </a:t>
            </a:r>
            <a:r>
              <a:rPr lang="pt-BR" sz="2400" b="1" i="1" dirty="0" err="1"/>
              <a:t>seguinii</a:t>
            </a:r>
            <a:r>
              <a:rPr lang="pt-BR" sz="2400" b="1" i="1" dirty="0"/>
              <a:t> </a:t>
            </a:r>
            <a:r>
              <a:rPr lang="pt-BR" sz="2400" dirty="0"/>
              <a:t>ou</a:t>
            </a:r>
            <a:r>
              <a:rPr lang="pt-BR" sz="2400" b="1" i="1" dirty="0"/>
              <a:t> C. </a:t>
            </a:r>
            <a:r>
              <a:rPr lang="pt-BR" sz="2400" b="1" i="1" dirty="0" err="1"/>
              <a:t>davidii</a:t>
            </a:r>
            <a:r>
              <a:rPr lang="pt-BR" sz="2400" b="1" i="1" dirty="0"/>
              <a:t> </a:t>
            </a:r>
          </a:p>
          <a:p>
            <a:r>
              <a:rPr lang="pt-BR" sz="2400" dirty="0"/>
              <a:t>(</a:t>
            </a:r>
            <a:r>
              <a:rPr lang="pt-BR" sz="2400" dirty="0" err="1"/>
              <a:t>castiñeiro</a:t>
            </a:r>
            <a:r>
              <a:rPr lang="pt-BR" sz="2400" dirty="0"/>
              <a:t> de </a:t>
            </a:r>
            <a:r>
              <a:rPr lang="pt-BR" sz="2400" dirty="0" err="1"/>
              <a:t>Seguin</a:t>
            </a:r>
            <a:r>
              <a:rPr lang="pt-BR" sz="2400" dirty="0"/>
              <a:t>) </a:t>
            </a:r>
          </a:p>
          <a:p>
            <a:r>
              <a:rPr lang="pt-BR" sz="2000" dirty="0" err="1"/>
              <a:t>Árbore</a:t>
            </a:r>
            <a:r>
              <a:rPr lang="pt-BR" sz="2000" dirty="0"/>
              <a:t> pequena, raramente ata 12 m de altura, nativa e endémica do centro e do leste da China onde se </a:t>
            </a:r>
            <a:r>
              <a:rPr lang="pt-BR" sz="2000" dirty="0" err="1"/>
              <a:t>atopa</a:t>
            </a:r>
            <a:r>
              <a:rPr lang="pt-BR" sz="2000" dirty="0"/>
              <a:t> </a:t>
            </a:r>
            <a:r>
              <a:rPr lang="pt-BR" sz="2000" dirty="0" err="1"/>
              <a:t>en</a:t>
            </a:r>
            <a:r>
              <a:rPr lang="pt-BR" sz="2000" dirty="0"/>
              <a:t> bosques </a:t>
            </a:r>
            <a:r>
              <a:rPr lang="pt-BR" sz="2000" dirty="0" err="1"/>
              <a:t>mixtos</a:t>
            </a:r>
            <a:r>
              <a:rPr lang="pt-BR" sz="2000" dirty="0"/>
              <a:t>, matos, e </a:t>
            </a:r>
            <a:r>
              <a:rPr lang="pt-BR" sz="2000" dirty="0" err="1"/>
              <a:t>plantacións</a:t>
            </a:r>
            <a:r>
              <a:rPr lang="pt-BR" sz="2000" dirty="0"/>
              <a:t> de altitudes </a:t>
            </a:r>
            <a:r>
              <a:rPr lang="pt-BR" sz="2000" dirty="0" err="1"/>
              <a:t>comprendidas</a:t>
            </a:r>
            <a:r>
              <a:rPr lang="pt-BR" sz="2000" dirty="0"/>
              <a:t> entre 400 e 2.000 m.</a:t>
            </a:r>
          </a:p>
          <a:p>
            <a:r>
              <a:rPr lang="pt-BR" sz="2000" dirty="0"/>
              <a:t>As </a:t>
            </a:r>
            <a:r>
              <a:rPr lang="pt-BR" sz="2000" dirty="0" err="1"/>
              <a:t>follas</a:t>
            </a:r>
            <a:r>
              <a:rPr lang="pt-BR" sz="2000" dirty="0"/>
              <a:t> </a:t>
            </a:r>
            <a:r>
              <a:rPr lang="pt-BR" sz="2000" dirty="0" err="1"/>
              <a:t>miden</a:t>
            </a:r>
            <a:r>
              <a:rPr lang="pt-BR" sz="2000" dirty="0"/>
              <a:t> de 6 a 14 cm. </a:t>
            </a:r>
          </a:p>
          <a:p>
            <a:r>
              <a:rPr lang="pt-BR" sz="2000" dirty="0"/>
              <a:t>Os amentos </a:t>
            </a:r>
            <a:r>
              <a:rPr lang="pt-BR" sz="2000" dirty="0" err="1"/>
              <a:t>miden</a:t>
            </a:r>
            <a:r>
              <a:rPr lang="pt-BR" sz="2000" dirty="0"/>
              <a:t> entre 5 e 12 cm, </a:t>
            </a:r>
            <a:r>
              <a:rPr lang="pt-BR" sz="2000" dirty="0" err="1"/>
              <a:t>con</a:t>
            </a:r>
            <a:r>
              <a:rPr lang="pt-BR" sz="2000" dirty="0"/>
              <a:t> </a:t>
            </a:r>
            <a:r>
              <a:rPr lang="pt-BR" sz="2000" dirty="0" err="1"/>
              <a:t>inflorescencias</a:t>
            </a:r>
            <a:r>
              <a:rPr lang="pt-BR" sz="2000" dirty="0"/>
              <a:t> femininas de 1 a 3 flores por cúpula.</a:t>
            </a:r>
          </a:p>
          <a:p>
            <a:r>
              <a:rPr lang="pt-BR" sz="2000" dirty="0"/>
              <a:t>As </a:t>
            </a:r>
            <a:r>
              <a:rPr lang="pt-BR" sz="2000" dirty="0" err="1"/>
              <a:t>castañas</a:t>
            </a:r>
            <a:r>
              <a:rPr lang="pt-BR" sz="2000" dirty="0"/>
              <a:t> </a:t>
            </a:r>
            <a:r>
              <a:rPr lang="pt-BR" sz="2000" dirty="0" err="1"/>
              <a:t>miden</a:t>
            </a:r>
            <a:r>
              <a:rPr lang="pt-BR" sz="2000" dirty="0"/>
              <a:t> de 1,5 a 2 cm de </a:t>
            </a:r>
            <a:r>
              <a:rPr lang="pt-BR" sz="2000" dirty="0" err="1"/>
              <a:t>diámetro</a:t>
            </a:r>
            <a:r>
              <a:rPr lang="pt-BR" sz="2000" dirty="0"/>
              <a:t>.</a:t>
            </a:r>
          </a:p>
          <a:p>
            <a:r>
              <a:rPr lang="pt-BR" sz="2000" dirty="0" err="1"/>
              <a:t>Florece</a:t>
            </a:r>
            <a:r>
              <a:rPr lang="pt-BR" sz="2000" dirty="0"/>
              <a:t> </a:t>
            </a:r>
            <a:r>
              <a:rPr lang="pt-BR" sz="2000" dirty="0" err="1"/>
              <a:t>en</a:t>
            </a:r>
            <a:r>
              <a:rPr lang="pt-BR" sz="2000" dirty="0"/>
              <a:t> maio-</a:t>
            </a:r>
            <a:r>
              <a:rPr lang="pt-BR" sz="2000" dirty="0" err="1"/>
              <a:t>xullo</a:t>
            </a:r>
            <a:r>
              <a:rPr lang="pt-BR" sz="2000" dirty="0"/>
              <a:t> e frutifica </a:t>
            </a:r>
            <a:r>
              <a:rPr lang="pt-BR" sz="2000" dirty="0" err="1"/>
              <a:t>en</a:t>
            </a:r>
            <a:r>
              <a:rPr lang="pt-BR" sz="2000" dirty="0"/>
              <a:t> setembro-novembro.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707" y="503890"/>
            <a:ext cx="5720365" cy="429027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924" y="4794164"/>
            <a:ext cx="3660075" cy="1902850"/>
          </a:xfrm>
          <a:prstGeom prst="rect">
            <a:avLst/>
          </a:prstGeom>
        </p:spPr>
      </p:pic>
    </p:spTree>
    <p:extLst>
      <p:ext uri="{BB962C8B-B14F-4D97-AF65-F5344CB8AC3E}">
        <p14:creationId xmlns:p14="http://schemas.microsoft.com/office/powerpoint/2010/main" val="230478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0861" y="5729132"/>
            <a:ext cx="11170277" cy="954107"/>
          </a:xfrm>
          <a:prstGeom prst="rect">
            <a:avLst/>
          </a:prstGeom>
        </p:spPr>
        <p:txBody>
          <a:bodyPr wrap="square">
            <a:spAutoFit/>
          </a:bodyPr>
          <a:lstStyle/>
          <a:p>
            <a:pPr algn="ctr"/>
            <a:r>
              <a:rPr lang="pt-BR" sz="2800" b="1" dirty="0"/>
              <a:t>E fixo o de sempre. Botar </a:t>
            </a:r>
            <a:r>
              <a:rPr lang="pt-BR" sz="2800" b="1" dirty="0" err="1"/>
              <a:t>días</a:t>
            </a:r>
            <a:r>
              <a:rPr lang="pt-BR" sz="2800" b="1" dirty="0"/>
              <a:t> ás voltas, </a:t>
            </a:r>
          </a:p>
          <a:p>
            <a:pPr algn="ctr"/>
            <a:r>
              <a:rPr lang="pt-BR" sz="2800" b="1" dirty="0"/>
              <a:t>a ler, a buscar, para aprender cousas novas.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336" y="306439"/>
            <a:ext cx="8523326" cy="5422693"/>
          </a:xfrm>
          <a:prstGeom prst="rect">
            <a:avLst/>
          </a:prstGeom>
        </p:spPr>
      </p:pic>
    </p:spTree>
    <p:extLst>
      <p:ext uri="{BB962C8B-B14F-4D97-AF65-F5344CB8AC3E}">
        <p14:creationId xmlns:p14="http://schemas.microsoft.com/office/powerpoint/2010/main" val="273536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0861" y="642201"/>
            <a:ext cx="4705082" cy="3539430"/>
          </a:xfrm>
          <a:prstGeom prst="rect">
            <a:avLst/>
          </a:prstGeom>
        </p:spPr>
        <p:txBody>
          <a:bodyPr wrap="square">
            <a:spAutoFit/>
          </a:bodyPr>
          <a:lstStyle/>
          <a:p>
            <a:r>
              <a:rPr lang="gl-ES" sz="2400" b="1" i="1" dirty="0" err="1"/>
              <a:t>Castanea</a:t>
            </a:r>
            <a:r>
              <a:rPr lang="gl-ES" sz="2400" b="1" i="1" dirty="0"/>
              <a:t> </a:t>
            </a:r>
            <a:r>
              <a:rPr lang="gl-ES" sz="2400" b="1" i="1" dirty="0" err="1"/>
              <a:t>neglecta</a:t>
            </a:r>
            <a:r>
              <a:rPr lang="gl-ES" sz="2400" b="1" i="1" dirty="0"/>
              <a:t> </a:t>
            </a:r>
          </a:p>
          <a:p>
            <a:r>
              <a:rPr lang="gl-ES" sz="2000" dirty="0"/>
              <a:t>Aceptada como nova especie dos "castiñeiros americanos".</a:t>
            </a:r>
          </a:p>
          <a:p>
            <a:r>
              <a:rPr lang="gl-ES" sz="2000" dirty="0"/>
              <a:t>Árbore pequena que se atopa en bosques mixtos de terreos areosos do SE dos Estados Unidos (</a:t>
            </a:r>
            <a:r>
              <a:rPr lang="gl-ES" sz="2000" dirty="0" err="1"/>
              <a:t>Maryland</a:t>
            </a:r>
            <a:r>
              <a:rPr lang="gl-ES" sz="2000" dirty="0"/>
              <a:t>, Carolina do Norte, </a:t>
            </a:r>
            <a:r>
              <a:rPr lang="gl-ES" sz="2000" dirty="0" err="1"/>
              <a:t>Tennessee</a:t>
            </a:r>
            <a:r>
              <a:rPr lang="gl-ES" sz="2000" dirty="0"/>
              <a:t> e Virxinia).</a:t>
            </a:r>
          </a:p>
          <a:p>
            <a:r>
              <a:rPr lang="gl-ES" sz="2000" dirty="0"/>
              <a:t>Follas de entre 9 e 15 </a:t>
            </a:r>
            <a:r>
              <a:rPr lang="gl-ES" sz="2000" dirty="0" err="1"/>
              <a:t>cm</a:t>
            </a:r>
            <a:r>
              <a:rPr lang="gl-ES" sz="2000" dirty="0"/>
              <a:t>. </a:t>
            </a:r>
          </a:p>
          <a:p>
            <a:r>
              <a:rPr lang="gl-ES" sz="2000" dirty="0"/>
              <a:t>Flores en amentos de 9 a 18 </a:t>
            </a:r>
            <a:r>
              <a:rPr lang="gl-ES" sz="2000" dirty="0" err="1"/>
              <a:t>cm</a:t>
            </a:r>
            <a:r>
              <a:rPr lang="gl-ES" sz="2000" dirty="0"/>
              <a:t>. </a:t>
            </a:r>
          </a:p>
          <a:p>
            <a:r>
              <a:rPr lang="gl-ES" sz="2000" dirty="0"/>
              <a:t>Froitos únicos de entre 8 e 9 mm de diámetro.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065" y="4468916"/>
            <a:ext cx="3114675" cy="223837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694" y="437880"/>
            <a:ext cx="6392967" cy="4134119"/>
          </a:xfrm>
          <a:prstGeom prst="rect">
            <a:avLst/>
          </a:prstGeom>
        </p:spPr>
      </p:pic>
    </p:spTree>
    <p:extLst>
      <p:ext uri="{BB962C8B-B14F-4D97-AF65-F5344CB8AC3E}">
        <p14:creationId xmlns:p14="http://schemas.microsoft.com/office/powerpoint/2010/main" val="3124112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103809" y="3554569"/>
            <a:ext cx="6143222" cy="1015663"/>
          </a:xfrm>
          <a:prstGeom prst="rect">
            <a:avLst/>
          </a:prstGeom>
          <a:noFill/>
        </p:spPr>
        <p:txBody>
          <a:bodyPr wrap="square" rtlCol="0">
            <a:spAutoFit/>
          </a:bodyPr>
          <a:lstStyle/>
          <a:p>
            <a:r>
              <a:rPr lang="gl-ES" sz="6000" b="1" dirty="0"/>
              <a:t>outras castañas </a:t>
            </a:r>
          </a:p>
        </p:txBody>
      </p:sp>
    </p:spTree>
    <p:extLst>
      <p:ext uri="{BB962C8B-B14F-4D97-AF65-F5344CB8AC3E}">
        <p14:creationId xmlns:p14="http://schemas.microsoft.com/office/powerpoint/2010/main" val="1501075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81691" y="240893"/>
            <a:ext cx="4954836" cy="4954836"/>
          </a:xfrm>
          <a:prstGeom prst="rect">
            <a:avLst/>
          </a:prstGeom>
        </p:spPr>
      </p:pic>
      <p:pic>
        <p:nvPicPr>
          <p:cNvPr id="3" name="Imagen 2"/>
          <p:cNvPicPr>
            <a:picLocks noChangeAspect="1"/>
          </p:cNvPicPr>
          <p:nvPr/>
        </p:nvPicPr>
        <p:blipFill>
          <a:blip r:embed="rId3"/>
          <a:stretch>
            <a:fillRect/>
          </a:stretch>
        </p:blipFill>
        <p:spPr>
          <a:xfrm>
            <a:off x="4818230" y="3972848"/>
            <a:ext cx="2690153" cy="2690153"/>
          </a:xfrm>
          <a:prstGeom prst="rect">
            <a:avLst/>
          </a:prstGeom>
        </p:spPr>
      </p:pic>
      <p:sp>
        <p:nvSpPr>
          <p:cNvPr id="5" name="Rectángulo 4"/>
          <p:cNvSpPr/>
          <p:nvPr/>
        </p:nvSpPr>
        <p:spPr>
          <a:xfrm>
            <a:off x="325192" y="240893"/>
            <a:ext cx="4388476" cy="5940088"/>
          </a:xfrm>
          <a:prstGeom prst="rect">
            <a:avLst/>
          </a:prstGeom>
        </p:spPr>
        <p:txBody>
          <a:bodyPr wrap="square">
            <a:spAutoFit/>
          </a:bodyPr>
          <a:lstStyle/>
          <a:p>
            <a:r>
              <a:rPr lang="pt-BR" sz="2000" b="1" dirty="0" err="1"/>
              <a:t>Castaña</a:t>
            </a:r>
            <a:r>
              <a:rPr lang="pt-BR" sz="2000" b="1" dirty="0"/>
              <a:t> de </a:t>
            </a:r>
            <a:r>
              <a:rPr lang="pt-BR" sz="2000" b="1" dirty="0" err="1"/>
              <a:t>Indias</a:t>
            </a:r>
            <a:r>
              <a:rPr lang="pt-BR" sz="2000" b="1" dirty="0"/>
              <a:t> </a:t>
            </a:r>
            <a:r>
              <a:rPr lang="pt-BR" sz="2000" dirty="0"/>
              <a:t>é o nome da semente do</a:t>
            </a:r>
            <a:r>
              <a:rPr lang="pt-BR" sz="2000" b="1" dirty="0"/>
              <a:t> </a:t>
            </a:r>
            <a:r>
              <a:rPr lang="pt-BR" sz="2000" b="1" dirty="0" err="1"/>
              <a:t>Castiñeiro</a:t>
            </a:r>
            <a:r>
              <a:rPr lang="pt-BR" sz="2000" b="1" dirty="0"/>
              <a:t> de </a:t>
            </a:r>
            <a:r>
              <a:rPr lang="pt-BR" sz="2000" b="1" dirty="0" err="1"/>
              <a:t>Indias</a:t>
            </a:r>
            <a:r>
              <a:rPr lang="pt-BR" sz="2000" b="1" dirty="0"/>
              <a:t> </a:t>
            </a:r>
            <a:r>
              <a:rPr lang="pt-BR" sz="2000" dirty="0"/>
              <a:t>(</a:t>
            </a:r>
            <a:r>
              <a:rPr lang="pt-BR" sz="2000" b="1" i="1" dirty="0" err="1"/>
              <a:t>Aesculus</a:t>
            </a:r>
            <a:r>
              <a:rPr lang="pt-BR" sz="2000" b="1" i="1" dirty="0"/>
              <a:t> </a:t>
            </a:r>
            <a:r>
              <a:rPr lang="pt-BR" sz="2000" b="1" i="1" dirty="0" err="1"/>
              <a:t>hippocastanum</a:t>
            </a:r>
            <a:r>
              <a:rPr lang="pt-BR" sz="2000" dirty="0"/>
              <a:t>), da </a:t>
            </a:r>
            <a:r>
              <a:rPr lang="pt-BR" sz="2000" dirty="0" err="1"/>
              <a:t>familia</a:t>
            </a:r>
            <a:r>
              <a:rPr lang="pt-BR" sz="2000" dirty="0"/>
              <a:t> das sapindáceas. </a:t>
            </a:r>
            <a:r>
              <a:rPr lang="pt-BR" sz="2000" dirty="0" err="1"/>
              <a:t>Árbore</a:t>
            </a:r>
            <a:r>
              <a:rPr lang="pt-BR" sz="2000" dirty="0"/>
              <a:t> de até 30 metros de altura, nativa </a:t>
            </a:r>
            <a:r>
              <a:rPr lang="pt-BR" sz="2000" dirty="0" err="1"/>
              <a:t>dunha</a:t>
            </a:r>
            <a:r>
              <a:rPr lang="pt-BR" sz="2000" dirty="0"/>
              <a:t> pequena área do sueste de Europa, dos montes </a:t>
            </a:r>
            <a:r>
              <a:rPr lang="pt-BR" sz="2000" dirty="0" err="1"/>
              <a:t>Pindo</a:t>
            </a:r>
            <a:r>
              <a:rPr lang="pt-BR" sz="2000" dirty="0"/>
              <a:t> e dos </a:t>
            </a:r>
            <a:r>
              <a:rPr lang="pt-BR" sz="2000" dirty="0" err="1"/>
              <a:t>Balcáns</a:t>
            </a:r>
            <a:r>
              <a:rPr lang="pt-BR" sz="2000" dirty="0"/>
              <a:t>, onde se </a:t>
            </a:r>
            <a:r>
              <a:rPr lang="pt-BR" sz="2000" dirty="0" err="1"/>
              <a:t>atopan</a:t>
            </a:r>
            <a:r>
              <a:rPr lang="pt-BR" sz="2000" dirty="0"/>
              <a:t>, </a:t>
            </a:r>
            <a:r>
              <a:rPr lang="pt-BR" sz="2000" dirty="0" err="1"/>
              <a:t>en</a:t>
            </a:r>
            <a:r>
              <a:rPr lang="pt-BR" sz="2000" dirty="0"/>
              <a:t> </a:t>
            </a:r>
            <a:r>
              <a:rPr lang="pt-BR" sz="2000" dirty="0" err="1"/>
              <a:t>terreos</a:t>
            </a:r>
            <a:r>
              <a:rPr lang="pt-BR" sz="2000" dirty="0"/>
              <a:t> ricos, vales </a:t>
            </a:r>
            <a:r>
              <a:rPr lang="pt-BR" sz="2000" dirty="0" err="1"/>
              <a:t>calíos</a:t>
            </a:r>
            <a:r>
              <a:rPr lang="pt-BR" sz="2000" dirty="0"/>
              <a:t> e zonas aluviais, entre os 700 e os 1200 m de altitude. </a:t>
            </a:r>
          </a:p>
          <a:p>
            <a:r>
              <a:rPr lang="pt-BR" sz="2000" dirty="0" err="1"/>
              <a:t>Ten</a:t>
            </a:r>
            <a:r>
              <a:rPr lang="pt-BR" sz="2000" dirty="0"/>
              <a:t> as </a:t>
            </a:r>
            <a:r>
              <a:rPr lang="pt-BR" sz="2000" dirty="0" err="1"/>
              <a:t>follas</a:t>
            </a:r>
            <a:r>
              <a:rPr lang="pt-BR" sz="2000" dirty="0"/>
              <a:t> caducas, grandes, opostas, </a:t>
            </a:r>
            <a:r>
              <a:rPr lang="pt-BR" sz="2000" dirty="0" err="1"/>
              <a:t>co</a:t>
            </a:r>
            <a:r>
              <a:rPr lang="pt-BR" sz="2000" dirty="0"/>
              <a:t> </a:t>
            </a:r>
            <a:r>
              <a:rPr lang="pt-BR" sz="2000" dirty="0" err="1"/>
              <a:t>peciolo</a:t>
            </a:r>
            <a:r>
              <a:rPr lang="pt-BR" sz="2000" dirty="0"/>
              <a:t> longo e divididas </a:t>
            </a:r>
            <a:r>
              <a:rPr lang="pt-BR" sz="2000" dirty="0" err="1"/>
              <a:t>en</a:t>
            </a:r>
            <a:r>
              <a:rPr lang="pt-BR" sz="2000" dirty="0"/>
              <a:t> 5 ou 7 folíolos; as flores, agrupadas </a:t>
            </a:r>
            <a:r>
              <a:rPr lang="pt-BR" sz="2000" dirty="0" err="1"/>
              <a:t>en</a:t>
            </a:r>
            <a:r>
              <a:rPr lang="pt-BR" sz="2000" dirty="0"/>
              <a:t> panículas piramidais erguidas, </a:t>
            </a:r>
            <a:r>
              <a:rPr lang="pt-BR" sz="2000" dirty="0" err="1"/>
              <a:t>con</a:t>
            </a:r>
            <a:r>
              <a:rPr lang="pt-BR" sz="2000" dirty="0"/>
              <a:t> corola de cinco </a:t>
            </a:r>
            <a:r>
              <a:rPr lang="pt-BR" sz="2000" dirty="0" err="1"/>
              <a:t>pétalos</a:t>
            </a:r>
            <a:r>
              <a:rPr lang="pt-BR" sz="2000" dirty="0"/>
              <a:t> e </a:t>
            </a:r>
            <a:r>
              <a:rPr lang="pt-BR" sz="2000" dirty="0" err="1"/>
              <a:t>cáliz</a:t>
            </a:r>
            <a:r>
              <a:rPr lang="pt-BR" sz="2000" dirty="0"/>
              <a:t> </a:t>
            </a:r>
            <a:r>
              <a:rPr lang="pt-BR" sz="2000" dirty="0" err="1"/>
              <a:t>en</a:t>
            </a:r>
            <a:r>
              <a:rPr lang="pt-BR" sz="2000" dirty="0"/>
              <a:t> forma de </a:t>
            </a:r>
            <a:r>
              <a:rPr lang="pt-BR" sz="2000" dirty="0" err="1"/>
              <a:t>campá</a:t>
            </a:r>
            <a:r>
              <a:rPr lang="pt-BR" sz="2000" dirty="0"/>
              <a:t>.</a:t>
            </a:r>
          </a:p>
          <a:p>
            <a:r>
              <a:rPr lang="pt-BR" sz="2000" dirty="0"/>
              <a:t>O </a:t>
            </a:r>
            <a:r>
              <a:rPr lang="pt-BR" sz="2000" dirty="0" err="1"/>
              <a:t>froito</a:t>
            </a:r>
            <a:r>
              <a:rPr lang="pt-BR" sz="2000" dirty="0"/>
              <a:t> é unha cápsula </a:t>
            </a:r>
            <a:r>
              <a:rPr lang="pt-BR" sz="2000" dirty="0" err="1"/>
              <a:t>espiñenta</a:t>
            </a:r>
            <a:r>
              <a:rPr lang="pt-BR" sz="2000" dirty="0"/>
              <a:t>, </a:t>
            </a:r>
            <a:r>
              <a:rPr lang="pt-BR" sz="2000" dirty="0" err="1"/>
              <a:t>dehiscente</a:t>
            </a:r>
            <a:r>
              <a:rPr lang="pt-BR" sz="2000" dirty="0"/>
              <a:t>, que encerra unha semente, moi </a:t>
            </a:r>
            <a:r>
              <a:rPr lang="pt-BR" sz="2000" dirty="0" err="1"/>
              <a:t>semellante</a:t>
            </a:r>
            <a:r>
              <a:rPr lang="pt-BR" sz="2000" dirty="0"/>
              <a:t> </a:t>
            </a:r>
            <a:r>
              <a:rPr lang="pt-BR" sz="2000" dirty="0" err="1"/>
              <a:t>en</a:t>
            </a:r>
            <a:r>
              <a:rPr lang="pt-BR" sz="2000" dirty="0"/>
              <a:t> </a:t>
            </a:r>
            <a:r>
              <a:rPr lang="pt-BR" sz="2000" dirty="0" err="1"/>
              <a:t>tamaño</a:t>
            </a:r>
            <a:r>
              <a:rPr lang="pt-BR" sz="2000" dirty="0"/>
              <a:t> e cor a unha </a:t>
            </a:r>
            <a:r>
              <a:rPr lang="pt-BR" sz="2000" dirty="0" err="1"/>
              <a:t>castaña</a:t>
            </a:r>
            <a:r>
              <a:rPr lang="pt-BR" sz="2000" dirty="0"/>
              <a:t>, mais tóxica para as </a:t>
            </a:r>
            <a:r>
              <a:rPr lang="pt-BR" sz="2000" dirty="0" err="1"/>
              <a:t>persoas</a:t>
            </a:r>
            <a:r>
              <a:rPr lang="pt-BR" sz="2000" dirty="0"/>
              <a:t>. </a:t>
            </a:r>
          </a:p>
        </p:txBody>
      </p:sp>
    </p:spTree>
    <p:extLst>
      <p:ext uri="{BB962C8B-B14F-4D97-AF65-F5344CB8AC3E}">
        <p14:creationId xmlns:p14="http://schemas.microsoft.com/office/powerpoint/2010/main" val="6633346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9214" t="4849" r="3573"/>
          <a:stretch/>
        </p:blipFill>
        <p:spPr>
          <a:xfrm>
            <a:off x="6297822" y="3891229"/>
            <a:ext cx="2871938" cy="2618321"/>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395" y="250716"/>
            <a:ext cx="5690959" cy="3432642"/>
          </a:xfrm>
          <a:prstGeom prst="rect">
            <a:avLst/>
          </a:prstGeom>
        </p:spPr>
      </p:pic>
      <p:sp>
        <p:nvSpPr>
          <p:cNvPr id="2" name="Rectángulo 1"/>
          <p:cNvSpPr/>
          <p:nvPr/>
        </p:nvSpPr>
        <p:spPr>
          <a:xfrm>
            <a:off x="166768" y="250716"/>
            <a:ext cx="5895931" cy="6247864"/>
          </a:xfrm>
          <a:prstGeom prst="rect">
            <a:avLst/>
          </a:prstGeom>
        </p:spPr>
        <p:txBody>
          <a:bodyPr wrap="square">
            <a:spAutoFit/>
          </a:bodyPr>
          <a:lstStyle/>
          <a:p>
            <a:r>
              <a:rPr lang="gl-ES" sz="2000" b="1" dirty="0"/>
              <a:t>Castaña do Brasil</a:t>
            </a:r>
            <a:r>
              <a:rPr lang="gl-ES" sz="2000" dirty="0"/>
              <a:t>, </a:t>
            </a:r>
            <a:r>
              <a:rPr lang="gl-ES" sz="2000" b="1" dirty="0"/>
              <a:t>castaña amazónica</a:t>
            </a:r>
            <a:r>
              <a:rPr lang="gl-ES" sz="2000" dirty="0"/>
              <a:t>, </a:t>
            </a:r>
            <a:r>
              <a:rPr lang="gl-ES" sz="2000" b="1" dirty="0"/>
              <a:t>castaña de </a:t>
            </a:r>
            <a:r>
              <a:rPr lang="gl-ES" sz="2000" b="1" dirty="0" err="1"/>
              <a:t>Pará</a:t>
            </a:r>
            <a:r>
              <a:rPr lang="gl-ES" sz="2000" b="1" dirty="0"/>
              <a:t> </a:t>
            </a:r>
            <a:r>
              <a:rPr lang="gl-ES" sz="2000" dirty="0"/>
              <a:t>e </a:t>
            </a:r>
            <a:r>
              <a:rPr lang="gl-ES" sz="2000" b="1" dirty="0"/>
              <a:t>castaña do monte </a:t>
            </a:r>
            <a:r>
              <a:rPr lang="gl-ES" sz="2000" dirty="0"/>
              <a:t>son algúns dos nomes que recibe a semente, comestible, da </a:t>
            </a:r>
            <a:r>
              <a:rPr lang="gl-ES" sz="2000" b="1" i="1" dirty="0" err="1"/>
              <a:t>Bertholletia</a:t>
            </a:r>
            <a:r>
              <a:rPr lang="gl-ES" sz="2000" b="1" i="1" dirty="0"/>
              <a:t> excelsa</a:t>
            </a:r>
            <a:r>
              <a:rPr lang="gl-ES" sz="2000" dirty="0"/>
              <a:t>. Árbore da familia </a:t>
            </a:r>
            <a:r>
              <a:rPr lang="gl-ES" sz="2000" dirty="0" err="1"/>
              <a:t>Lecythidaceae</a:t>
            </a:r>
            <a:r>
              <a:rPr lang="gl-ES" sz="2000" dirty="0"/>
              <a:t>, endémico da </a:t>
            </a:r>
            <a:r>
              <a:rPr lang="gl-ES" sz="2000" dirty="0" err="1"/>
              <a:t>Amazonía</a:t>
            </a:r>
            <a:r>
              <a:rPr lang="gl-ES" sz="2000" dirty="0"/>
              <a:t>, de Bolivia, Brasil, o sueste de Colombia, </a:t>
            </a:r>
            <a:r>
              <a:rPr lang="gl-ES" sz="2000" dirty="0" err="1"/>
              <a:t>Guyana</a:t>
            </a:r>
            <a:r>
              <a:rPr lang="gl-ES" sz="2000" dirty="0"/>
              <a:t>, Perú e o sur de Venezuela, onde se asenta en terreos ben drenados, nos bosques das cuncas dos ríos Amazonas, Negro e Orinoco. Pode medir máis de 60 m de altura e vivir máis de 1.000 anos</a:t>
            </a:r>
          </a:p>
          <a:p>
            <a:r>
              <a:rPr lang="gl-ES" sz="2000" dirty="0"/>
              <a:t>As follas son caducas, alternas, simples, oblongas, de 20 a 35 </a:t>
            </a:r>
            <a:r>
              <a:rPr lang="gl-ES" sz="2000" dirty="0" err="1"/>
              <a:t>cm</a:t>
            </a:r>
            <a:r>
              <a:rPr lang="gl-ES" sz="2000" dirty="0"/>
              <a:t> de longo e 10 a 15 </a:t>
            </a:r>
            <a:r>
              <a:rPr lang="gl-ES" sz="2000" dirty="0" err="1"/>
              <a:t>cm</a:t>
            </a:r>
            <a:r>
              <a:rPr lang="gl-ES" sz="2000" dirty="0"/>
              <a:t> de largo. </a:t>
            </a:r>
          </a:p>
          <a:p>
            <a:r>
              <a:rPr lang="gl-ES" sz="2000" dirty="0"/>
              <a:t>As flores son pequenas, con seis pétalos de cor amarela-crema e numerosos </a:t>
            </a:r>
            <a:r>
              <a:rPr lang="gl-ES" sz="2000" dirty="0" err="1"/>
              <a:t>estames</a:t>
            </a:r>
            <a:r>
              <a:rPr lang="gl-ES" sz="2000" dirty="0"/>
              <a:t>.</a:t>
            </a:r>
          </a:p>
          <a:p>
            <a:r>
              <a:rPr lang="gl-ES" sz="2000" dirty="0"/>
              <a:t>O froito de entre 10 e 15 </a:t>
            </a:r>
            <a:r>
              <a:rPr lang="gl-ES" sz="2000" dirty="0" err="1"/>
              <a:t>cm</a:t>
            </a:r>
            <a:r>
              <a:rPr lang="gl-ES" sz="2000" dirty="0"/>
              <a:t> de diámetro, e de 1 a 2 kg de peso, é un </a:t>
            </a:r>
            <a:r>
              <a:rPr lang="gl-ES" sz="2000" dirty="0" err="1"/>
              <a:t>pixidio</a:t>
            </a:r>
            <a:r>
              <a:rPr lang="gl-ES" sz="2000" dirty="0"/>
              <a:t>, un froito seco, leñoso, coa tona grosa, de arredor de 1 </a:t>
            </a:r>
            <a:r>
              <a:rPr lang="gl-ES" sz="2000" dirty="0" err="1"/>
              <a:t>cm</a:t>
            </a:r>
            <a:r>
              <a:rPr lang="gl-ES" sz="2000" dirty="0"/>
              <a:t>. Ao madurar. a parte superior do froito, o opérculo, despréndese deixando aberta a furna, que contén as sementes, entre 8 a 24, de 4 a 5 </a:t>
            </a:r>
            <a:r>
              <a:rPr lang="gl-ES" sz="2000" dirty="0" err="1"/>
              <a:t>cm</a:t>
            </a:r>
            <a:r>
              <a:rPr lang="gl-ES" sz="2000" dirty="0"/>
              <a:t> de longo, en forma de media lúa. Unha árbore madura pode dar entre 200 e 400 froitos.</a:t>
            </a: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b="22827"/>
          <a:stretch/>
        </p:blipFill>
        <p:spPr>
          <a:xfrm>
            <a:off x="9272484" y="3891229"/>
            <a:ext cx="2702870" cy="2607351"/>
          </a:xfrm>
          <a:prstGeom prst="rect">
            <a:avLst/>
          </a:prstGeom>
        </p:spPr>
      </p:pic>
    </p:spTree>
    <p:extLst>
      <p:ext uri="{BB962C8B-B14F-4D97-AF65-F5344CB8AC3E}">
        <p14:creationId xmlns:p14="http://schemas.microsoft.com/office/powerpoint/2010/main" val="33801512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8551"/>
          <a:stretch/>
        </p:blipFill>
        <p:spPr>
          <a:xfrm>
            <a:off x="9108622" y="669702"/>
            <a:ext cx="2967982" cy="2089009"/>
          </a:xfrm>
          <a:prstGeom prst="rect">
            <a:avLst/>
          </a:prstGeom>
        </p:spPr>
      </p:pic>
      <p:pic>
        <p:nvPicPr>
          <p:cNvPr id="6" name="Imagen 5"/>
          <p:cNvPicPr>
            <a:picLocks noChangeAspect="1"/>
          </p:cNvPicPr>
          <p:nvPr/>
        </p:nvPicPr>
        <p:blipFill rotWithShape="1">
          <a:blip r:embed="rId3"/>
          <a:srcRect t="12815" b="12738"/>
          <a:stretch/>
        </p:blipFill>
        <p:spPr>
          <a:xfrm>
            <a:off x="9504961" y="4018208"/>
            <a:ext cx="2329184" cy="2472744"/>
          </a:xfrm>
          <a:prstGeom prst="rect">
            <a:avLst/>
          </a:prstGeom>
        </p:spPr>
      </p:pic>
      <p:sp>
        <p:nvSpPr>
          <p:cNvPr id="7" name="Rectángulo 6"/>
          <p:cNvSpPr/>
          <p:nvPr/>
        </p:nvSpPr>
        <p:spPr>
          <a:xfrm>
            <a:off x="154548" y="181786"/>
            <a:ext cx="5263250" cy="6555641"/>
          </a:xfrm>
          <a:prstGeom prst="rect">
            <a:avLst/>
          </a:prstGeom>
        </p:spPr>
        <p:txBody>
          <a:bodyPr wrap="square">
            <a:spAutoFit/>
          </a:bodyPr>
          <a:lstStyle/>
          <a:p>
            <a:r>
              <a:rPr lang="pt-BR" sz="2000" b="1" dirty="0" err="1"/>
              <a:t>Castaña</a:t>
            </a:r>
            <a:r>
              <a:rPr lang="pt-BR" sz="2000" b="1" dirty="0"/>
              <a:t> de caju </a:t>
            </a:r>
            <a:r>
              <a:rPr lang="pt-BR" sz="2000" dirty="0"/>
              <a:t>é </a:t>
            </a:r>
            <a:r>
              <a:rPr lang="pt-BR" sz="2000" dirty="0" err="1"/>
              <a:t>un</a:t>
            </a:r>
            <a:r>
              <a:rPr lang="pt-BR" sz="2000" dirty="0"/>
              <a:t> dos nomes da semente do </a:t>
            </a:r>
            <a:r>
              <a:rPr lang="pt-BR" sz="2000" b="1" i="1" dirty="0" err="1"/>
              <a:t>Anacardium</a:t>
            </a:r>
            <a:r>
              <a:rPr lang="pt-BR" sz="2000" b="1" i="1" dirty="0"/>
              <a:t> </a:t>
            </a:r>
            <a:r>
              <a:rPr lang="pt-BR" sz="2000" b="1" i="1" dirty="0" err="1"/>
              <a:t>occidentale</a:t>
            </a:r>
            <a:r>
              <a:rPr lang="pt-BR" sz="2000" dirty="0"/>
              <a:t>, o </a:t>
            </a:r>
            <a:r>
              <a:rPr lang="pt-BR" sz="2000" b="1" dirty="0" err="1"/>
              <a:t>anacardo</a:t>
            </a:r>
            <a:r>
              <a:rPr lang="pt-BR" sz="2000" dirty="0"/>
              <a:t> ou </a:t>
            </a:r>
            <a:r>
              <a:rPr lang="pt-BR" sz="2000" b="1" dirty="0"/>
              <a:t>cajueiro</a:t>
            </a:r>
            <a:r>
              <a:rPr lang="pt-BR" sz="2000" dirty="0"/>
              <a:t>, unha </a:t>
            </a:r>
            <a:r>
              <a:rPr lang="pt-BR" sz="2000" dirty="0" err="1"/>
              <a:t>árbore</a:t>
            </a:r>
            <a:r>
              <a:rPr lang="pt-BR" sz="2000" dirty="0"/>
              <a:t> </a:t>
            </a:r>
            <a:r>
              <a:rPr lang="pt-BR" sz="2000" dirty="0" err="1"/>
              <a:t>orixinaria</a:t>
            </a:r>
            <a:r>
              <a:rPr lang="pt-BR" sz="2000" dirty="0"/>
              <a:t> do nordeste do Brasil que pode medir entre 5 e 7 metros e vive uns 30 anos. </a:t>
            </a:r>
            <a:r>
              <a:rPr lang="pt-BR" sz="2000" dirty="0" err="1"/>
              <a:t>Ten</a:t>
            </a:r>
            <a:r>
              <a:rPr lang="pt-BR" sz="2000" dirty="0"/>
              <a:t> as </a:t>
            </a:r>
            <a:r>
              <a:rPr lang="pt-BR" sz="2000" dirty="0" err="1"/>
              <a:t>follas</a:t>
            </a:r>
            <a:r>
              <a:rPr lang="pt-BR" sz="2000" dirty="0"/>
              <a:t> </a:t>
            </a:r>
            <a:r>
              <a:rPr lang="pt-BR" sz="2000" dirty="0" err="1"/>
              <a:t>son</a:t>
            </a:r>
            <a:r>
              <a:rPr lang="pt-BR" sz="2000" dirty="0"/>
              <a:t> simples, alternas, </a:t>
            </a:r>
            <a:r>
              <a:rPr lang="pt-BR" sz="2000" dirty="0" err="1"/>
              <a:t>co</a:t>
            </a:r>
            <a:r>
              <a:rPr lang="pt-BR" sz="2000" dirty="0"/>
              <a:t> </a:t>
            </a:r>
            <a:r>
              <a:rPr lang="pt-BR" sz="2000" dirty="0" err="1"/>
              <a:t>peciolo</a:t>
            </a:r>
            <a:r>
              <a:rPr lang="pt-BR" sz="2000" dirty="0"/>
              <a:t> curto, </a:t>
            </a:r>
            <a:r>
              <a:rPr lang="pt-BR" sz="2000" dirty="0" err="1"/>
              <a:t>obovadas</a:t>
            </a:r>
            <a:r>
              <a:rPr lang="pt-BR" sz="2000" dirty="0"/>
              <a:t>, de 6 a 24 cm de longo e de 3 a 10 cm de largo; as </a:t>
            </a:r>
            <a:r>
              <a:rPr lang="pt-BR" sz="2000" dirty="0" err="1"/>
              <a:t>inflorescencias</a:t>
            </a:r>
            <a:r>
              <a:rPr lang="pt-BR" sz="2000" dirty="0"/>
              <a:t> </a:t>
            </a:r>
            <a:r>
              <a:rPr lang="pt-BR" sz="2000" dirty="0" err="1"/>
              <a:t>en</a:t>
            </a:r>
            <a:r>
              <a:rPr lang="pt-BR" sz="2000" dirty="0"/>
              <a:t> panículas, de 10 a 20 cm de longo, </a:t>
            </a:r>
            <a:r>
              <a:rPr lang="pt-BR" sz="2000" dirty="0" err="1"/>
              <a:t>con</a:t>
            </a:r>
            <a:r>
              <a:rPr lang="pt-BR" sz="2000" dirty="0"/>
              <a:t> numerosas flores, masculinas ou femininas, verdes ou amarelas, aromáticas, </a:t>
            </a:r>
            <a:r>
              <a:rPr lang="pt-BR" sz="2000" dirty="0" err="1"/>
              <a:t>co</a:t>
            </a:r>
            <a:r>
              <a:rPr lang="pt-BR" sz="2000" dirty="0"/>
              <a:t> </a:t>
            </a:r>
            <a:r>
              <a:rPr lang="pt-BR" sz="2000" dirty="0" err="1"/>
              <a:t>cáliz</a:t>
            </a:r>
            <a:r>
              <a:rPr lang="pt-BR" sz="2000" dirty="0"/>
              <a:t> de 5 </a:t>
            </a:r>
            <a:r>
              <a:rPr lang="pt-BR" sz="2000" dirty="0" err="1"/>
              <a:t>sépalos</a:t>
            </a:r>
            <a:r>
              <a:rPr lang="pt-BR" sz="2000" dirty="0"/>
              <a:t> e corola </a:t>
            </a:r>
            <a:r>
              <a:rPr lang="pt-BR" sz="2000" dirty="0" err="1"/>
              <a:t>con</a:t>
            </a:r>
            <a:r>
              <a:rPr lang="pt-BR" sz="2000" dirty="0"/>
              <a:t> 5 </a:t>
            </a:r>
            <a:r>
              <a:rPr lang="pt-BR" sz="2000" dirty="0" err="1"/>
              <a:t>pétalos</a:t>
            </a:r>
            <a:r>
              <a:rPr lang="pt-BR" sz="2000" dirty="0"/>
              <a:t>.</a:t>
            </a:r>
          </a:p>
          <a:p>
            <a:r>
              <a:rPr lang="pt-BR" sz="2000" dirty="0"/>
              <a:t>O </a:t>
            </a:r>
            <a:r>
              <a:rPr lang="pt-BR" sz="2000" dirty="0" err="1"/>
              <a:t>froito</a:t>
            </a:r>
            <a:r>
              <a:rPr lang="pt-BR" sz="2000" dirty="0"/>
              <a:t>, seco, é unha noz, de cor gris </a:t>
            </a:r>
            <a:r>
              <a:rPr lang="pt-BR" sz="2000" dirty="0" err="1"/>
              <a:t>con</a:t>
            </a:r>
            <a:r>
              <a:rPr lang="pt-BR" sz="2000" dirty="0"/>
              <a:t> forma de </a:t>
            </a:r>
            <a:r>
              <a:rPr lang="pt-BR" sz="2000" dirty="0" err="1"/>
              <a:t>ril</a:t>
            </a:r>
            <a:r>
              <a:rPr lang="pt-BR" sz="2000" dirty="0"/>
              <a:t>, dura, de 3 a 5 cm, que encerra unha semente; e </a:t>
            </a:r>
            <a:r>
              <a:rPr lang="pt-BR" sz="2000" dirty="0" err="1"/>
              <a:t>únese</a:t>
            </a:r>
            <a:r>
              <a:rPr lang="pt-BR" sz="2000" dirty="0"/>
              <a:t> ao talo por </a:t>
            </a:r>
            <a:r>
              <a:rPr lang="pt-BR" sz="2000" dirty="0" err="1"/>
              <a:t>un</a:t>
            </a:r>
            <a:r>
              <a:rPr lang="pt-BR" sz="2000" dirty="0"/>
              <a:t> pedúnculo </a:t>
            </a:r>
            <a:r>
              <a:rPr lang="pt-BR" sz="2000" dirty="0" err="1"/>
              <a:t>engrosado</a:t>
            </a:r>
            <a:r>
              <a:rPr lang="pt-BR" sz="2000" dirty="0"/>
              <a:t>, carnoso, </a:t>
            </a:r>
            <a:r>
              <a:rPr lang="pt-BR" sz="2000" dirty="0" err="1"/>
              <a:t>coñecido</a:t>
            </a:r>
            <a:r>
              <a:rPr lang="pt-BR" sz="2000" dirty="0"/>
              <a:t> como “</a:t>
            </a:r>
            <a:r>
              <a:rPr lang="pt-BR" sz="2000" dirty="0" err="1"/>
              <a:t>mazá</a:t>
            </a:r>
            <a:r>
              <a:rPr lang="pt-BR" sz="2000" dirty="0"/>
              <a:t> de </a:t>
            </a:r>
            <a:r>
              <a:rPr lang="pt-BR" sz="2000" dirty="0" err="1"/>
              <a:t>cajú</a:t>
            </a:r>
            <a:r>
              <a:rPr lang="pt-BR" sz="2000" dirty="0"/>
              <a:t>”, que se aproveita para a </a:t>
            </a:r>
            <a:r>
              <a:rPr lang="pt-BR" sz="2000" dirty="0" err="1"/>
              <a:t>fabricación</a:t>
            </a:r>
            <a:r>
              <a:rPr lang="pt-BR" sz="2000" dirty="0"/>
              <a:t> de marmeladas, conservas, doces, </a:t>
            </a:r>
            <a:r>
              <a:rPr lang="pt-BR" sz="2000" dirty="0" err="1"/>
              <a:t>xeleas</a:t>
            </a:r>
            <a:r>
              <a:rPr lang="pt-BR" sz="2000" dirty="0"/>
              <a:t>, </a:t>
            </a:r>
            <a:r>
              <a:rPr lang="pt-BR" sz="2000" dirty="0" err="1"/>
              <a:t>xelatinas</a:t>
            </a:r>
            <a:r>
              <a:rPr lang="pt-BR" sz="2000" dirty="0"/>
              <a:t>, </a:t>
            </a:r>
            <a:r>
              <a:rPr lang="pt-BR" sz="2000" dirty="0" err="1"/>
              <a:t>viño</a:t>
            </a:r>
            <a:r>
              <a:rPr lang="pt-BR" sz="2000" dirty="0"/>
              <a:t>, vinagre, </a:t>
            </a:r>
            <a:r>
              <a:rPr lang="pt-BR" sz="2000" dirty="0" err="1"/>
              <a:t>zumes</a:t>
            </a:r>
            <a:r>
              <a:rPr lang="pt-BR" sz="2000" dirty="0"/>
              <a:t>,... </a:t>
            </a:r>
            <a:r>
              <a:rPr lang="pt-BR" sz="2000" dirty="0" err="1"/>
              <a:t>tamén</a:t>
            </a:r>
            <a:r>
              <a:rPr lang="pt-BR" sz="2000" dirty="0"/>
              <a:t> pode </a:t>
            </a:r>
            <a:r>
              <a:rPr lang="pt-BR" sz="2000" dirty="0" err="1"/>
              <a:t>consumirse</a:t>
            </a:r>
            <a:r>
              <a:rPr lang="pt-BR" sz="2000" dirty="0"/>
              <a:t> como </a:t>
            </a:r>
            <a:r>
              <a:rPr lang="pt-BR" sz="2000" dirty="0" err="1"/>
              <a:t>froita</a:t>
            </a:r>
            <a:r>
              <a:rPr lang="pt-BR" sz="2000" dirty="0"/>
              <a:t> fresca </a:t>
            </a:r>
            <a:r>
              <a:rPr lang="pt-BR" sz="2000" dirty="0" err="1"/>
              <a:t>cando</a:t>
            </a:r>
            <a:r>
              <a:rPr lang="pt-BR" sz="2000" dirty="0"/>
              <a:t> está maduro.</a:t>
            </a:r>
          </a:p>
          <a:p>
            <a:r>
              <a:rPr lang="pt-BR" sz="2000" dirty="0"/>
              <a:t>A semente  e </a:t>
            </a:r>
            <a:r>
              <a:rPr lang="pt-BR" sz="2000" dirty="0" err="1"/>
              <a:t>coñecida</a:t>
            </a:r>
            <a:r>
              <a:rPr lang="pt-BR" sz="2000" dirty="0"/>
              <a:t> </a:t>
            </a:r>
            <a:r>
              <a:rPr lang="pt-BR" sz="2000" dirty="0" err="1"/>
              <a:t>polas</a:t>
            </a:r>
            <a:r>
              <a:rPr lang="pt-BR" sz="2000" dirty="0"/>
              <a:t> </a:t>
            </a:r>
            <a:r>
              <a:rPr lang="pt-BR" sz="2000" dirty="0" err="1"/>
              <a:t>súas</a:t>
            </a:r>
            <a:r>
              <a:rPr lang="pt-BR" sz="2000" dirty="0"/>
              <a:t> </a:t>
            </a:r>
            <a:r>
              <a:rPr lang="pt-BR" sz="2000" dirty="0" err="1"/>
              <a:t>propiedades</a:t>
            </a:r>
            <a:r>
              <a:rPr lang="pt-BR" sz="2000" dirty="0"/>
              <a:t> nutricionais.</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430" y="181786"/>
            <a:ext cx="3082258" cy="4271647"/>
          </a:xfrm>
          <a:prstGeom prst="rect">
            <a:avLst/>
          </a:prstGeom>
        </p:spPr>
      </p:pic>
      <p:pic>
        <p:nvPicPr>
          <p:cNvPr id="3" name="Imagen 2"/>
          <p:cNvPicPr>
            <a:picLocks noChangeAspect="1"/>
          </p:cNvPicPr>
          <p:nvPr/>
        </p:nvPicPr>
        <p:blipFill>
          <a:blip r:embed="rId5"/>
          <a:stretch>
            <a:fillRect/>
          </a:stretch>
        </p:blipFill>
        <p:spPr>
          <a:xfrm>
            <a:off x="6203769" y="4387222"/>
            <a:ext cx="2904853" cy="2350205"/>
          </a:xfrm>
          <a:prstGeom prst="rect">
            <a:avLst/>
          </a:prstGeom>
        </p:spPr>
      </p:pic>
      <p:sp>
        <p:nvSpPr>
          <p:cNvPr id="8" name="CuadroTexto 7"/>
          <p:cNvSpPr txBox="1"/>
          <p:nvPr/>
        </p:nvSpPr>
        <p:spPr>
          <a:xfrm>
            <a:off x="9108622" y="2839932"/>
            <a:ext cx="2920246" cy="923330"/>
          </a:xfrm>
          <a:prstGeom prst="rect">
            <a:avLst/>
          </a:prstGeom>
          <a:noFill/>
        </p:spPr>
        <p:txBody>
          <a:bodyPr wrap="square" rtlCol="0">
            <a:spAutoFit/>
          </a:bodyPr>
          <a:lstStyle/>
          <a:p>
            <a:r>
              <a:rPr lang="gl-ES" dirty="0"/>
              <a:t>Froitos do </a:t>
            </a:r>
            <a:r>
              <a:rPr lang="gl-ES" dirty="0" err="1"/>
              <a:t>cajueiro</a:t>
            </a:r>
            <a:r>
              <a:rPr lang="gl-ES" dirty="0"/>
              <a:t> co seu curioso pedúnculo carnoso e coreado.</a:t>
            </a:r>
          </a:p>
        </p:txBody>
      </p:sp>
    </p:spTree>
    <p:extLst>
      <p:ext uri="{BB962C8B-B14F-4D97-AF65-F5344CB8AC3E}">
        <p14:creationId xmlns:p14="http://schemas.microsoft.com/office/powerpoint/2010/main" val="1086327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8942" y="228477"/>
            <a:ext cx="4168461" cy="6555641"/>
          </a:xfrm>
          <a:prstGeom prst="rect">
            <a:avLst/>
          </a:prstGeom>
        </p:spPr>
        <p:txBody>
          <a:bodyPr wrap="square">
            <a:spAutoFit/>
          </a:bodyPr>
          <a:lstStyle/>
          <a:p>
            <a:r>
              <a:rPr lang="es-ES" sz="2000" b="1" dirty="0"/>
              <a:t>Castaña de </a:t>
            </a:r>
            <a:r>
              <a:rPr lang="es-ES" sz="2000" b="1" dirty="0" err="1"/>
              <a:t>auga</a:t>
            </a:r>
            <a:r>
              <a:rPr lang="es-ES" sz="2000" b="1" dirty="0"/>
              <a:t> </a:t>
            </a:r>
            <a:r>
              <a:rPr lang="es-ES" sz="2000" b="1" dirty="0" err="1"/>
              <a:t>chinesa</a:t>
            </a:r>
            <a:r>
              <a:rPr lang="es-ES" sz="2000" dirty="0"/>
              <a:t>.</a:t>
            </a:r>
            <a:r>
              <a:rPr lang="es-ES" sz="2000" b="1" dirty="0"/>
              <a:t> </a:t>
            </a:r>
            <a:r>
              <a:rPr lang="es-ES" sz="2000" dirty="0"/>
              <a:t>É un talo subterráneo, un órgano de reproducción </a:t>
            </a:r>
            <a:r>
              <a:rPr lang="es-ES" sz="2000" dirty="0" err="1"/>
              <a:t>vexetativa</a:t>
            </a:r>
            <a:r>
              <a:rPr lang="es-ES" sz="2000" dirty="0"/>
              <a:t>, da planta</a:t>
            </a:r>
            <a:r>
              <a:rPr lang="es-ES" sz="2000" b="1" dirty="0"/>
              <a:t> </a:t>
            </a:r>
            <a:r>
              <a:rPr lang="es-ES" sz="2000" dirty="0"/>
              <a:t>(</a:t>
            </a:r>
            <a:r>
              <a:rPr lang="es-ES" sz="2000" b="1" i="1" dirty="0" err="1"/>
              <a:t>Eleocharis</a:t>
            </a:r>
            <a:r>
              <a:rPr lang="es-ES" sz="2000" b="1" i="1" dirty="0"/>
              <a:t> </a:t>
            </a:r>
            <a:r>
              <a:rPr lang="es-ES" sz="2000" b="1" i="1" dirty="0" err="1"/>
              <a:t>dulcis</a:t>
            </a:r>
            <a:r>
              <a:rPr lang="es-ES" sz="2000" dirty="0"/>
              <a:t>), da familia </a:t>
            </a:r>
            <a:r>
              <a:rPr lang="es-ES" sz="2000" i="1" dirty="0" err="1"/>
              <a:t>Cyperaceae</a:t>
            </a:r>
            <a:r>
              <a:rPr lang="es-ES" sz="2000" dirty="0"/>
              <a:t>, </a:t>
            </a:r>
            <a:r>
              <a:rPr lang="es-ES" sz="2000" dirty="0" err="1"/>
              <a:t>orixinaria</a:t>
            </a:r>
            <a:r>
              <a:rPr lang="es-ES" sz="2000" dirty="0"/>
              <a:t> de zonas húmidas de Asia, África tropical e Oceanía. A parte aérea presenta talos cilíndricos, de 3 a 7 mm de diámetro e até 1,5 m de altura. As follas están reducidas a foliolos </a:t>
            </a:r>
            <a:r>
              <a:rPr lang="es-ES" sz="2000" dirty="0" err="1"/>
              <a:t>basais</a:t>
            </a:r>
            <a:r>
              <a:rPr lang="es-ES" sz="2000" dirty="0"/>
              <a:t> de </a:t>
            </a:r>
            <a:r>
              <a:rPr lang="es-ES" sz="2000" dirty="0" err="1"/>
              <a:t>cor</a:t>
            </a:r>
            <a:r>
              <a:rPr lang="es-ES" sz="2000" dirty="0"/>
              <a:t> escura, As flores </a:t>
            </a:r>
            <a:r>
              <a:rPr lang="es-ES" sz="2000" dirty="0" err="1"/>
              <a:t>saen</a:t>
            </a:r>
            <a:r>
              <a:rPr lang="es-ES" sz="2000" dirty="0"/>
              <a:t> no alto dos talos. As </a:t>
            </a:r>
            <a:r>
              <a:rPr lang="es-ES" sz="2000" dirty="0" err="1"/>
              <a:t>raices</a:t>
            </a:r>
            <a:r>
              <a:rPr lang="es-ES" sz="2000" dirty="0"/>
              <a:t> rematan en tubérculos, de 2,5 a 4 cm, </a:t>
            </a:r>
            <a:r>
              <a:rPr lang="es-ES" sz="2000" dirty="0" err="1"/>
              <a:t>brancos</a:t>
            </a:r>
            <a:r>
              <a:rPr lang="es-ES" sz="2000" dirty="0"/>
              <a:t> </a:t>
            </a:r>
            <a:r>
              <a:rPr lang="es-ES" sz="2000" dirty="0" err="1"/>
              <a:t>cubertos</a:t>
            </a:r>
            <a:r>
              <a:rPr lang="es-ES" sz="2000" dirty="0"/>
              <a:t> por </a:t>
            </a:r>
            <a:r>
              <a:rPr lang="es-ES" sz="2000" dirty="0" err="1"/>
              <a:t>unha</a:t>
            </a:r>
            <a:r>
              <a:rPr lang="es-ES" sz="2000" dirty="0"/>
              <a:t>  </a:t>
            </a:r>
            <a:r>
              <a:rPr lang="es-ES" sz="2000" dirty="0" err="1"/>
              <a:t>pel</a:t>
            </a:r>
            <a:r>
              <a:rPr lang="es-ES" sz="2000" dirty="0"/>
              <a:t> </a:t>
            </a:r>
            <a:r>
              <a:rPr lang="es-ES" sz="2000" dirty="0" err="1"/>
              <a:t>escamenta</a:t>
            </a:r>
            <a:r>
              <a:rPr lang="es-ES" sz="2000" dirty="0"/>
              <a:t> escura e levan </a:t>
            </a:r>
            <a:r>
              <a:rPr lang="es-ES" sz="2000" dirty="0" err="1"/>
              <a:t>enriba</a:t>
            </a:r>
            <a:r>
              <a:rPr lang="es-ES" sz="2000" dirty="0"/>
              <a:t> os brotes.</a:t>
            </a:r>
          </a:p>
          <a:p>
            <a:r>
              <a:rPr lang="es-ES" sz="2000" dirty="0"/>
              <a:t>Os talos subterráneos pódense comer </a:t>
            </a:r>
            <a:r>
              <a:rPr lang="es-ES" sz="2000" dirty="0" err="1"/>
              <a:t>crus</a:t>
            </a:r>
            <a:r>
              <a:rPr lang="es-ES" sz="2000" dirty="0"/>
              <a:t>, férvidos, á </a:t>
            </a:r>
            <a:r>
              <a:rPr lang="es-ES" sz="2000" dirty="0" err="1"/>
              <a:t>prancha</a:t>
            </a:r>
            <a:r>
              <a:rPr lang="es-ES" sz="2000" dirty="0"/>
              <a:t> </a:t>
            </a:r>
            <a:r>
              <a:rPr lang="es-ES" sz="2000" dirty="0" err="1"/>
              <a:t>ou</a:t>
            </a:r>
            <a:r>
              <a:rPr lang="es-ES" sz="2000" dirty="0"/>
              <a:t> en conserva, e </a:t>
            </a:r>
            <a:r>
              <a:rPr lang="es-ES" sz="2000" dirty="0" err="1"/>
              <a:t>seren</a:t>
            </a:r>
            <a:r>
              <a:rPr lang="es-ES" sz="2000" dirty="0"/>
              <a:t> </a:t>
            </a:r>
            <a:r>
              <a:rPr lang="es-ES" sz="2000" dirty="0" err="1"/>
              <a:t>engadidos</a:t>
            </a:r>
            <a:r>
              <a:rPr lang="es-ES" sz="2000" dirty="0"/>
              <a:t> a </a:t>
            </a:r>
            <a:r>
              <a:rPr lang="es-ES" sz="2000" dirty="0" err="1"/>
              <a:t>recheos</a:t>
            </a:r>
            <a:r>
              <a:rPr lang="es-ES" sz="2000" dirty="0"/>
              <a:t> e </a:t>
            </a:r>
            <a:r>
              <a:rPr lang="es-ES" sz="2000" dirty="0" err="1"/>
              <a:t>pratos</a:t>
            </a:r>
            <a:r>
              <a:rPr lang="es-ES" sz="2000" dirty="0"/>
              <a:t>. </a:t>
            </a:r>
          </a:p>
          <a:p>
            <a:r>
              <a:rPr lang="es-ES" sz="2000" dirty="0" err="1"/>
              <a:t>Cultívase</a:t>
            </a:r>
            <a:r>
              <a:rPr lang="es-ES" sz="2000" dirty="0"/>
              <a:t> en estanques y zonas encharcadas.</a:t>
            </a:r>
          </a:p>
        </p:txBody>
      </p:sp>
      <p:sp>
        <p:nvSpPr>
          <p:cNvPr id="5" name="Rectángulo 4"/>
          <p:cNvSpPr/>
          <p:nvPr/>
        </p:nvSpPr>
        <p:spPr>
          <a:xfrm>
            <a:off x="4387403" y="4941612"/>
            <a:ext cx="6096000" cy="369332"/>
          </a:xfrm>
          <a:prstGeom prst="rect">
            <a:avLst/>
          </a:prstGeom>
        </p:spPr>
        <p:txBody>
          <a:bodyPr>
            <a:spAutoFit/>
          </a:bodyPr>
          <a:lstStyle/>
          <a:p>
            <a:endParaRPr lang="gl-ES" dirty="0"/>
          </a:p>
        </p:txBody>
      </p:sp>
      <p:pic>
        <p:nvPicPr>
          <p:cNvPr id="2" name="Imagen 1"/>
          <p:cNvPicPr>
            <a:picLocks noChangeAspect="1"/>
          </p:cNvPicPr>
          <p:nvPr/>
        </p:nvPicPr>
        <p:blipFill>
          <a:blip r:embed="rId2"/>
          <a:stretch>
            <a:fillRect/>
          </a:stretch>
        </p:blipFill>
        <p:spPr>
          <a:xfrm>
            <a:off x="6324242" y="271135"/>
            <a:ext cx="4777347" cy="4082005"/>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215" y="4353140"/>
            <a:ext cx="2980337" cy="2235253"/>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r="2676"/>
          <a:stretch/>
        </p:blipFill>
        <p:spPr>
          <a:xfrm>
            <a:off x="4514656" y="3500512"/>
            <a:ext cx="2493246" cy="3087881"/>
          </a:xfrm>
          <a:prstGeom prst="rect">
            <a:avLst/>
          </a:prstGeom>
        </p:spPr>
      </p:pic>
    </p:spTree>
    <p:extLst>
      <p:ext uri="{BB962C8B-B14F-4D97-AF65-F5344CB8AC3E}">
        <p14:creationId xmlns:p14="http://schemas.microsoft.com/office/powerpoint/2010/main" val="6403262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7092" y="247118"/>
            <a:ext cx="6096000" cy="3477875"/>
          </a:xfrm>
          <a:prstGeom prst="rect">
            <a:avLst/>
          </a:prstGeom>
        </p:spPr>
        <p:txBody>
          <a:bodyPr>
            <a:spAutoFit/>
          </a:bodyPr>
          <a:lstStyle/>
          <a:p>
            <a:r>
              <a:rPr lang="pt-BR" sz="2000" b="1" dirty="0" err="1"/>
              <a:t>Castaña</a:t>
            </a:r>
            <a:r>
              <a:rPr lang="pt-BR" sz="2000" b="1" dirty="0"/>
              <a:t> de </a:t>
            </a:r>
            <a:r>
              <a:rPr lang="pt-BR" sz="2000" b="1" dirty="0" err="1"/>
              <a:t>auga</a:t>
            </a:r>
            <a:r>
              <a:rPr lang="pt-BR" sz="2000" b="1" dirty="0"/>
              <a:t>. </a:t>
            </a:r>
            <a:r>
              <a:rPr lang="pt-BR" sz="2000" dirty="0"/>
              <a:t>É o </a:t>
            </a:r>
            <a:r>
              <a:rPr lang="pt-BR" sz="2000" dirty="0" err="1"/>
              <a:t>froito</a:t>
            </a:r>
            <a:r>
              <a:rPr lang="pt-BR" sz="2000" dirty="0"/>
              <a:t> de </a:t>
            </a:r>
            <a:r>
              <a:rPr lang="pt-BR" sz="2000" b="1" i="1" dirty="0"/>
              <a:t>Trapa </a:t>
            </a:r>
            <a:r>
              <a:rPr lang="pt-BR" sz="2000" b="1" i="1" dirty="0" err="1"/>
              <a:t>bicornis</a:t>
            </a:r>
            <a:r>
              <a:rPr lang="pt-BR" sz="2000" dirty="0"/>
              <a:t>, unha planta </a:t>
            </a:r>
            <a:r>
              <a:rPr lang="pt-BR" sz="2000" dirty="0" err="1"/>
              <a:t>acuática</a:t>
            </a:r>
            <a:r>
              <a:rPr lang="pt-BR" sz="2000" dirty="0"/>
              <a:t> anual que se </a:t>
            </a:r>
            <a:r>
              <a:rPr lang="pt-BR" sz="2000" dirty="0" err="1"/>
              <a:t>mantén</a:t>
            </a:r>
            <a:r>
              <a:rPr lang="pt-BR" sz="2000" dirty="0"/>
              <a:t> na tona da </a:t>
            </a:r>
            <a:r>
              <a:rPr lang="pt-BR" sz="2000" dirty="0" err="1"/>
              <a:t>auga</a:t>
            </a:r>
            <a:r>
              <a:rPr lang="pt-BR" sz="2000" dirty="0"/>
              <a:t> </a:t>
            </a:r>
            <a:r>
              <a:rPr lang="pt-BR" sz="2000" dirty="0" err="1"/>
              <a:t>grazas</a:t>
            </a:r>
            <a:r>
              <a:rPr lang="pt-BR" sz="2000" dirty="0"/>
              <a:t> á </a:t>
            </a:r>
            <a:r>
              <a:rPr lang="pt-BR" sz="2000" dirty="0" err="1"/>
              <a:t>súa</a:t>
            </a:r>
            <a:r>
              <a:rPr lang="pt-BR" sz="2000" dirty="0"/>
              <a:t> roseta de </a:t>
            </a:r>
            <a:r>
              <a:rPr lang="pt-BR" sz="2000" dirty="0" err="1"/>
              <a:t>follas</a:t>
            </a:r>
            <a:r>
              <a:rPr lang="pt-BR" sz="2000" dirty="0"/>
              <a:t> triangulares, </a:t>
            </a:r>
            <a:r>
              <a:rPr lang="pt-BR" sz="2000" dirty="0" err="1"/>
              <a:t>co</a:t>
            </a:r>
            <a:r>
              <a:rPr lang="pt-BR" sz="2000" dirty="0"/>
              <a:t> bordo dentado, de pecíolo inflado, </a:t>
            </a:r>
            <a:r>
              <a:rPr lang="pt-BR" sz="2000" dirty="0" err="1"/>
              <a:t>espalladas</a:t>
            </a:r>
            <a:r>
              <a:rPr lang="pt-BR" sz="2000" dirty="0"/>
              <a:t> </a:t>
            </a:r>
            <a:r>
              <a:rPr lang="pt-BR" sz="2000" dirty="0" err="1"/>
              <a:t>pola</a:t>
            </a:r>
            <a:r>
              <a:rPr lang="pt-BR" sz="2000" dirty="0"/>
              <a:t> </a:t>
            </a:r>
            <a:r>
              <a:rPr lang="pt-BR" sz="2000" dirty="0" err="1"/>
              <a:t>superficie</a:t>
            </a:r>
            <a:r>
              <a:rPr lang="pt-BR" sz="2000" dirty="0"/>
              <a:t>. As flores brancas </a:t>
            </a:r>
            <a:r>
              <a:rPr lang="pt-BR" sz="2000" dirty="0" err="1"/>
              <a:t>saen</a:t>
            </a:r>
            <a:r>
              <a:rPr lang="pt-BR" sz="2000" dirty="0"/>
              <a:t> na axila das </a:t>
            </a:r>
            <a:r>
              <a:rPr lang="pt-BR" sz="2000" dirty="0" err="1"/>
              <a:t>follas</a:t>
            </a:r>
            <a:r>
              <a:rPr lang="pt-BR" sz="2000" dirty="0"/>
              <a:t> novas. </a:t>
            </a:r>
          </a:p>
          <a:p>
            <a:r>
              <a:rPr lang="pt-BR" sz="2000" dirty="0"/>
              <a:t>Os </a:t>
            </a:r>
            <a:r>
              <a:rPr lang="pt-BR" sz="2000" dirty="0" err="1"/>
              <a:t>froitos</a:t>
            </a:r>
            <a:r>
              <a:rPr lang="pt-BR" sz="2000" dirty="0"/>
              <a:t> </a:t>
            </a:r>
            <a:r>
              <a:rPr lang="pt-BR" sz="2000" dirty="0" err="1"/>
              <a:t>desenvólvense</a:t>
            </a:r>
            <a:r>
              <a:rPr lang="pt-BR" sz="2000" dirty="0"/>
              <a:t> debaixo da </a:t>
            </a:r>
            <a:r>
              <a:rPr lang="pt-BR" sz="2000" dirty="0" err="1"/>
              <a:t>superficie</a:t>
            </a:r>
            <a:r>
              <a:rPr lang="pt-BR" sz="2000" dirty="0"/>
              <a:t>, </a:t>
            </a:r>
            <a:r>
              <a:rPr lang="pt-BR" sz="2000" dirty="0" err="1"/>
              <a:t>son</a:t>
            </a:r>
            <a:r>
              <a:rPr lang="pt-BR" sz="2000" dirty="0"/>
              <a:t> </a:t>
            </a:r>
            <a:r>
              <a:rPr lang="pt-BR" sz="2000" dirty="0" err="1"/>
              <a:t>noces</a:t>
            </a:r>
            <a:r>
              <a:rPr lang="pt-BR" sz="2000" dirty="0"/>
              <a:t> duras e negras, </a:t>
            </a:r>
            <a:r>
              <a:rPr lang="pt-BR" sz="2000" dirty="0" err="1"/>
              <a:t>con</a:t>
            </a:r>
            <a:r>
              <a:rPr lang="pt-BR" sz="2000" dirty="0"/>
              <a:t> </a:t>
            </a:r>
            <a:r>
              <a:rPr lang="pt-BR" sz="2000" dirty="0" err="1"/>
              <a:t>dous</a:t>
            </a:r>
            <a:r>
              <a:rPr lang="pt-BR" sz="2000" dirty="0"/>
              <a:t> cornos </a:t>
            </a:r>
            <a:r>
              <a:rPr lang="pt-BR" sz="2000" dirty="0" err="1"/>
              <a:t>ríxidos</a:t>
            </a:r>
            <a:r>
              <a:rPr lang="pt-BR" sz="2000" dirty="0"/>
              <a:t> rematados </a:t>
            </a:r>
            <a:r>
              <a:rPr lang="pt-BR" sz="2000" dirty="0" err="1"/>
              <a:t>en</a:t>
            </a:r>
            <a:r>
              <a:rPr lang="pt-BR" sz="2000" dirty="0"/>
              <a:t> </a:t>
            </a:r>
            <a:r>
              <a:rPr lang="pt-BR" sz="2000" dirty="0" err="1"/>
              <a:t>espiñas</a:t>
            </a:r>
            <a:r>
              <a:rPr lang="pt-BR" sz="2000" dirty="0"/>
              <a:t>, e </a:t>
            </a:r>
            <a:r>
              <a:rPr lang="pt-BR" sz="2000" dirty="0" err="1"/>
              <a:t>conteñen</a:t>
            </a:r>
            <a:r>
              <a:rPr lang="pt-BR" sz="2000" dirty="0"/>
              <a:t> unha semente </a:t>
            </a:r>
          </a:p>
          <a:p>
            <a:r>
              <a:rPr lang="pt-BR" sz="2000" dirty="0"/>
              <a:t>No sueste asiático, as sementes </a:t>
            </a:r>
            <a:r>
              <a:rPr lang="pt-BR" sz="2000" dirty="0" err="1"/>
              <a:t>cocidas</a:t>
            </a:r>
            <a:r>
              <a:rPr lang="pt-BR" sz="2000" dirty="0"/>
              <a:t> </a:t>
            </a:r>
            <a:r>
              <a:rPr lang="pt-BR" sz="2000" dirty="0" err="1"/>
              <a:t>cómense</a:t>
            </a:r>
            <a:r>
              <a:rPr lang="pt-BR" sz="2000" dirty="0"/>
              <a:t> como aperitivo; e os </a:t>
            </a:r>
            <a:r>
              <a:rPr lang="pt-BR" sz="2000" dirty="0" err="1"/>
              <a:t>froitos</a:t>
            </a:r>
            <a:r>
              <a:rPr lang="pt-BR" sz="2000" dirty="0"/>
              <a:t>, duros, </a:t>
            </a:r>
            <a:r>
              <a:rPr lang="pt-BR" sz="2000" dirty="0" err="1"/>
              <a:t>utilízanse</a:t>
            </a:r>
            <a:r>
              <a:rPr lang="pt-BR" sz="2000" dirty="0"/>
              <a:t> para </a:t>
            </a:r>
            <a:r>
              <a:rPr lang="pt-BR" sz="2000" dirty="0" err="1"/>
              <a:t>facer</a:t>
            </a:r>
            <a:r>
              <a:rPr lang="pt-BR" sz="2000" dirty="0"/>
              <a:t> colares e outros </a:t>
            </a:r>
            <a:r>
              <a:rPr lang="pt-BR" sz="2000" dirty="0" err="1"/>
              <a:t>obxectos</a:t>
            </a:r>
            <a:r>
              <a:rPr lang="pt-BR" sz="2000" dirty="0"/>
              <a:t> decorativos. </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380" t="1576" r="2331" b="2630"/>
          <a:stretch/>
        </p:blipFill>
        <p:spPr>
          <a:xfrm>
            <a:off x="2422157" y="3781566"/>
            <a:ext cx="3915177" cy="294926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1503" y="3957981"/>
            <a:ext cx="3924300" cy="264795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862" y="211990"/>
            <a:ext cx="5348941" cy="3548131"/>
          </a:xfrm>
          <a:prstGeom prst="rect">
            <a:avLst/>
          </a:prstGeom>
        </p:spPr>
      </p:pic>
      <p:sp>
        <p:nvSpPr>
          <p:cNvPr id="3" name="CuadroTexto 2"/>
          <p:cNvSpPr txBox="1"/>
          <p:nvPr/>
        </p:nvSpPr>
        <p:spPr>
          <a:xfrm>
            <a:off x="283334" y="4560535"/>
            <a:ext cx="2121216" cy="2031325"/>
          </a:xfrm>
          <a:prstGeom prst="rect">
            <a:avLst/>
          </a:prstGeom>
          <a:noFill/>
        </p:spPr>
        <p:txBody>
          <a:bodyPr wrap="square" rtlCol="0">
            <a:spAutoFit/>
          </a:bodyPr>
          <a:lstStyle/>
          <a:p>
            <a:pPr algn="r"/>
            <a:r>
              <a:rPr lang="gl-ES" dirty="0"/>
              <a:t>Vista da parte de abaixo dunha planta onde se poden apreciar os </a:t>
            </a:r>
            <a:r>
              <a:rPr lang="gl-ES" dirty="0" err="1"/>
              <a:t>peciolos</a:t>
            </a:r>
            <a:r>
              <a:rPr lang="gl-ES" dirty="0"/>
              <a:t> inflados das follas e froitos en desenvolvemento</a:t>
            </a:r>
          </a:p>
        </p:txBody>
      </p:sp>
      <p:sp>
        <p:nvSpPr>
          <p:cNvPr id="6" name="CuadroTexto 5"/>
          <p:cNvSpPr txBox="1"/>
          <p:nvPr/>
        </p:nvSpPr>
        <p:spPr>
          <a:xfrm>
            <a:off x="6761408" y="5576561"/>
            <a:ext cx="1244337" cy="923330"/>
          </a:xfrm>
          <a:prstGeom prst="rect">
            <a:avLst/>
          </a:prstGeom>
          <a:noFill/>
        </p:spPr>
        <p:txBody>
          <a:bodyPr wrap="square" rtlCol="0">
            <a:spAutoFit/>
          </a:bodyPr>
          <a:lstStyle/>
          <a:p>
            <a:pPr algn="r"/>
            <a:r>
              <a:rPr lang="gl-ES" dirty="0"/>
              <a:t>Froitos de </a:t>
            </a:r>
            <a:r>
              <a:rPr lang="gl-ES" i="1" dirty="0"/>
              <a:t>Trapa </a:t>
            </a:r>
            <a:r>
              <a:rPr lang="gl-ES" i="1" dirty="0" err="1"/>
              <a:t>bicornis</a:t>
            </a:r>
            <a:r>
              <a:rPr lang="gl-ES" dirty="0"/>
              <a:t>.</a:t>
            </a:r>
          </a:p>
        </p:txBody>
      </p:sp>
    </p:spTree>
    <p:extLst>
      <p:ext uri="{BB962C8B-B14F-4D97-AF65-F5344CB8AC3E}">
        <p14:creationId xmlns:p14="http://schemas.microsoft.com/office/powerpoint/2010/main" val="1687471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38600" y="403423"/>
            <a:ext cx="5191071" cy="5940088"/>
          </a:xfrm>
          <a:prstGeom prst="rect">
            <a:avLst/>
          </a:prstGeom>
        </p:spPr>
        <p:txBody>
          <a:bodyPr wrap="square">
            <a:spAutoFit/>
          </a:bodyPr>
          <a:lstStyle/>
          <a:p>
            <a:r>
              <a:rPr lang="gl-ES" sz="2000" b="1" dirty="0"/>
              <a:t>Castaña de auga </a:t>
            </a:r>
            <a:r>
              <a:rPr lang="gl-ES" sz="2000" dirty="0"/>
              <a:t>(</a:t>
            </a:r>
            <a:r>
              <a:rPr lang="gl-ES" sz="2000" b="1" i="1" dirty="0"/>
              <a:t>Trapa </a:t>
            </a:r>
            <a:r>
              <a:rPr lang="gl-ES" sz="2000" b="1" i="1" dirty="0" err="1"/>
              <a:t>natans</a:t>
            </a:r>
            <a:r>
              <a:rPr lang="gl-ES" sz="2000" dirty="0"/>
              <a:t>). É unha planta acuática, da familia </a:t>
            </a:r>
            <a:r>
              <a:rPr lang="gl-ES" sz="2000" dirty="0" err="1"/>
              <a:t>Lythraceae</a:t>
            </a:r>
            <a:r>
              <a:rPr lang="gl-ES" sz="2000" dirty="0"/>
              <a:t>, que vive asentada no fondo de lagoas e correntes lentas de zonas temperadas de Eurasia e África. Pode medir até cinco metros.</a:t>
            </a:r>
          </a:p>
          <a:p>
            <a:r>
              <a:rPr lang="gl-ES" sz="2000" dirty="0"/>
              <a:t>Ten dous tipos de follas: unhas mergulladas, finas, semellantes a plumas, e outras que aboian,  agrupadas nunha roseta, </a:t>
            </a:r>
            <a:r>
              <a:rPr lang="gl-ES" sz="2000" dirty="0" err="1"/>
              <a:t>rombicas</a:t>
            </a:r>
            <a:r>
              <a:rPr lang="gl-ES" sz="2000" dirty="0"/>
              <a:t> ou triangulares, de 2 a 3 </a:t>
            </a:r>
            <a:r>
              <a:rPr lang="gl-ES" sz="2000" dirty="0" err="1"/>
              <a:t>cm</a:t>
            </a:r>
            <a:r>
              <a:rPr lang="gl-ES" sz="2000" dirty="0"/>
              <a:t> de longo, cun </a:t>
            </a:r>
            <a:r>
              <a:rPr lang="gl-ES" sz="2000" dirty="0" err="1"/>
              <a:t>peciolo</a:t>
            </a:r>
            <a:r>
              <a:rPr lang="gl-ES" sz="2000" dirty="0"/>
              <a:t> inflado, de entre 5 e 9 </a:t>
            </a:r>
            <a:r>
              <a:rPr lang="gl-ES" sz="2000" dirty="0" err="1"/>
              <a:t>cm</a:t>
            </a:r>
            <a:r>
              <a:rPr lang="gl-ES" sz="2000" dirty="0"/>
              <a:t> de longo, que lle proporciona </a:t>
            </a:r>
            <a:r>
              <a:rPr lang="gl-ES" sz="2000" dirty="0" err="1"/>
              <a:t>flotabilidade</a:t>
            </a:r>
            <a:r>
              <a:rPr lang="gl-ES" sz="2000" dirty="0"/>
              <a:t>.</a:t>
            </a:r>
          </a:p>
          <a:p>
            <a:r>
              <a:rPr lang="gl-ES" sz="2000" dirty="0"/>
              <a:t>As flores, con catro pétalos brancos, aparecen a comezos do verán e son polinizadas por insectos. </a:t>
            </a:r>
          </a:p>
          <a:p>
            <a:r>
              <a:rPr lang="gl-ES" sz="2000" dirty="0"/>
              <a:t>O froito é unha noz, de até 3 x 2 </a:t>
            </a:r>
            <a:r>
              <a:rPr lang="gl-ES" sz="2000" dirty="0" err="1"/>
              <a:t>cm</a:t>
            </a:r>
            <a:r>
              <a:rPr lang="gl-ES" sz="2000" dirty="0"/>
              <a:t>, con espiñas que contén unha soa semente comestible. </a:t>
            </a:r>
          </a:p>
          <a:p>
            <a:r>
              <a:rPr lang="gl-ES" sz="2000" dirty="0"/>
              <a:t>Na China cultívase desde hai, polo menos, 3.000 anos para aproveitar as sementes, que se cocen e venden como bocado ocasional.</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049" y="158723"/>
            <a:ext cx="5275373" cy="4026909"/>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210" y="3773510"/>
            <a:ext cx="2938888" cy="2846081"/>
          </a:xfrm>
          <a:prstGeom prst="rect">
            <a:avLst/>
          </a:prstGeom>
        </p:spPr>
      </p:pic>
      <p:sp>
        <p:nvSpPr>
          <p:cNvPr id="6" name="CuadroTexto 5"/>
          <p:cNvSpPr txBox="1"/>
          <p:nvPr/>
        </p:nvSpPr>
        <p:spPr>
          <a:xfrm>
            <a:off x="6795206" y="5512157"/>
            <a:ext cx="1249251" cy="923330"/>
          </a:xfrm>
          <a:prstGeom prst="rect">
            <a:avLst/>
          </a:prstGeom>
          <a:noFill/>
        </p:spPr>
        <p:txBody>
          <a:bodyPr wrap="square" rtlCol="0">
            <a:spAutoFit/>
          </a:bodyPr>
          <a:lstStyle/>
          <a:p>
            <a:pPr algn="r"/>
            <a:r>
              <a:rPr lang="gl-ES" dirty="0"/>
              <a:t>Froitos de </a:t>
            </a:r>
            <a:r>
              <a:rPr lang="gl-ES" i="1" dirty="0"/>
              <a:t>Trapa </a:t>
            </a:r>
            <a:r>
              <a:rPr lang="gl-ES" i="1" dirty="0" err="1"/>
              <a:t>natans</a:t>
            </a:r>
            <a:endParaRPr lang="gl-ES" i="1" dirty="0"/>
          </a:p>
        </p:txBody>
      </p:sp>
    </p:spTree>
    <p:extLst>
      <p:ext uri="{BB962C8B-B14F-4D97-AF65-F5344CB8AC3E}">
        <p14:creationId xmlns:p14="http://schemas.microsoft.com/office/powerpoint/2010/main" val="7246805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9490" y="385127"/>
            <a:ext cx="3933873" cy="4093428"/>
          </a:xfrm>
          <a:prstGeom prst="rect">
            <a:avLst/>
          </a:prstGeom>
        </p:spPr>
        <p:txBody>
          <a:bodyPr wrap="square">
            <a:spAutoFit/>
          </a:bodyPr>
          <a:lstStyle/>
          <a:p>
            <a:r>
              <a:rPr lang="gl-ES" sz="2000" b="1" dirty="0"/>
              <a:t>Castaña de terra </a:t>
            </a:r>
            <a:r>
              <a:rPr lang="gl-ES" sz="2000" dirty="0"/>
              <a:t>ou nabo castañeiro (</a:t>
            </a:r>
            <a:r>
              <a:rPr lang="gl-ES" sz="2000" b="1" i="1" dirty="0" err="1"/>
              <a:t>Bunium</a:t>
            </a:r>
            <a:r>
              <a:rPr lang="gl-ES" sz="2000" b="1" i="1" dirty="0"/>
              <a:t> </a:t>
            </a:r>
            <a:r>
              <a:rPr lang="gl-ES" sz="2000" b="1" i="1" dirty="0" err="1"/>
              <a:t>bulbocastanum</a:t>
            </a:r>
            <a:r>
              <a:rPr lang="gl-ES" sz="2000" dirty="0"/>
              <a:t>). É unha planta da familia das </a:t>
            </a:r>
            <a:r>
              <a:rPr lang="gl-ES" sz="2000" dirty="0" err="1"/>
              <a:t>Apiaceas</a:t>
            </a:r>
            <a:r>
              <a:rPr lang="gl-ES" sz="2000" dirty="0"/>
              <a:t> orixinaria de Europa occidental e meridional.</a:t>
            </a:r>
          </a:p>
          <a:p>
            <a:r>
              <a:rPr lang="gl-ES" sz="2000" dirty="0"/>
              <a:t>É unha herbácea perenne de 30 a 100 </a:t>
            </a:r>
            <a:r>
              <a:rPr lang="gl-ES" sz="2000" dirty="0" err="1"/>
              <a:t>cm</a:t>
            </a:r>
            <a:r>
              <a:rPr lang="gl-ES" sz="2000" dirty="0"/>
              <a:t> de altura, coa raíz tuberosa. As flores brancas, agrupadas en umbelas, aparecen en xuño e xullo.</a:t>
            </a:r>
          </a:p>
          <a:p>
            <a:r>
              <a:rPr lang="gl-ES" sz="2000" dirty="0"/>
              <a:t>As raíces, comestibles, </a:t>
            </a:r>
            <a:r>
              <a:rPr lang="gl-ES" sz="2000" dirty="0" err="1"/>
              <a:t>tostanse</a:t>
            </a:r>
            <a:r>
              <a:rPr lang="gl-ES" sz="2000" dirty="0"/>
              <a:t> no forno. </a:t>
            </a:r>
          </a:p>
          <a:p>
            <a:r>
              <a:rPr lang="gl-ES" sz="2000" dirty="0"/>
              <a:t>As follas poden </a:t>
            </a:r>
            <a:r>
              <a:rPr lang="gl-ES" sz="2000" dirty="0" err="1"/>
              <a:t>remplazar</a:t>
            </a:r>
            <a:r>
              <a:rPr lang="gl-ES" sz="2000" dirty="0"/>
              <a:t>  ao </a:t>
            </a:r>
            <a:r>
              <a:rPr lang="gl-ES" sz="2000" dirty="0" err="1"/>
              <a:t>prixel</a:t>
            </a:r>
            <a:r>
              <a:rPr lang="gl-ES" sz="2000" dirty="0"/>
              <a:t> e os froitos ao comino.</a:t>
            </a:r>
          </a:p>
        </p:txBody>
      </p:sp>
      <p:pic>
        <p:nvPicPr>
          <p:cNvPr id="4" name="Imagen 3"/>
          <p:cNvPicPr>
            <a:picLocks noChangeAspect="1"/>
          </p:cNvPicPr>
          <p:nvPr/>
        </p:nvPicPr>
        <p:blipFill>
          <a:blip r:embed="rId2"/>
          <a:stretch>
            <a:fillRect/>
          </a:stretch>
        </p:blipFill>
        <p:spPr>
          <a:xfrm>
            <a:off x="6207619" y="3722910"/>
            <a:ext cx="4348766" cy="2891060"/>
          </a:xfrm>
          <a:prstGeom prst="rect">
            <a:avLst/>
          </a:prstGeom>
        </p:spPr>
      </p:pic>
      <p:pic>
        <p:nvPicPr>
          <p:cNvPr id="5" name="Imagen 4"/>
          <p:cNvPicPr>
            <a:picLocks noChangeAspect="1"/>
          </p:cNvPicPr>
          <p:nvPr/>
        </p:nvPicPr>
        <p:blipFill>
          <a:blip r:embed="rId3"/>
          <a:stretch>
            <a:fillRect/>
          </a:stretch>
        </p:blipFill>
        <p:spPr>
          <a:xfrm>
            <a:off x="5241701" y="400687"/>
            <a:ext cx="2434109" cy="3038280"/>
          </a:xfrm>
          <a:prstGeom prst="rect">
            <a:avLst/>
          </a:prstGeom>
        </p:spPr>
      </p:pic>
      <p:pic>
        <p:nvPicPr>
          <p:cNvPr id="6" name="Imagen 5"/>
          <p:cNvPicPr>
            <a:picLocks noChangeAspect="1"/>
          </p:cNvPicPr>
          <p:nvPr/>
        </p:nvPicPr>
        <p:blipFill>
          <a:blip r:embed="rId4"/>
          <a:stretch>
            <a:fillRect/>
          </a:stretch>
        </p:blipFill>
        <p:spPr>
          <a:xfrm>
            <a:off x="7946265" y="385127"/>
            <a:ext cx="4078311" cy="3053839"/>
          </a:xfrm>
          <a:prstGeom prst="rect">
            <a:avLst/>
          </a:prstGeom>
        </p:spPr>
      </p:pic>
    </p:spTree>
    <p:extLst>
      <p:ext uri="{BB962C8B-B14F-4D97-AF65-F5344CB8AC3E}">
        <p14:creationId xmlns:p14="http://schemas.microsoft.com/office/powerpoint/2010/main" val="2859011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38" y="445111"/>
            <a:ext cx="6447185" cy="2554545"/>
          </a:xfrm>
          <a:prstGeom prst="rect">
            <a:avLst/>
          </a:prstGeom>
        </p:spPr>
        <p:txBody>
          <a:bodyPr wrap="square">
            <a:spAutoFit/>
          </a:bodyPr>
          <a:lstStyle/>
          <a:p>
            <a:r>
              <a:rPr lang="es-ES" sz="2000" b="1" dirty="0"/>
              <a:t>Castaña de </a:t>
            </a:r>
            <a:r>
              <a:rPr lang="es-ES" sz="2000" b="1" dirty="0" err="1"/>
              <a:t>terra</a:t>
            </a:r>
            <a:r>
              <a:rPr lang="es-ES" sz="2000" b="1" dirty="0"/>
              <a:t> </a:t>
            </a:r>
            <a:r>
              <a:rPr lang="es-ES" sz="2000" dirty="0"/>
              <a:t>(</a:t>
            </a:r>
            <a:r>
              <a:rPr lang="es-ES" sz="2000" b="1" i="1" dirty="0" err="1"/>
              <a:t>Conopodium</a:t>
            </a:r>
            <a:r>
              <a:rPr lang="es-ES" sz="2000" b="1" i="1" dirty="0"/>
              <a:t> </a:t>
            </a:r>
            <a:r>
              <a:rPr lang="es-ES" sz="2000" b="1" i="1" dirty="0" err="1"/>
              <a:t>majus</a:t>
            </a:r>
            <a:r>
              <a:rPr lang="es-ES" sz="2000" dirty="0"/>
              <a:t>), da familia das </a:t>
            </a:r>
            <a:r>
              <a:rPr lang="es-ES" sz="2000" dirty="0" err="1"/>
              <a:t>Apiáceas</a:t>
            </a:r>
            <a:r>
              <a:rPr lang="es-ES" sz="2000" dirty="0"/>
              <a:t>, é una planta perenne de ata 60 cm, que florece, </a:t>
            </a:r>
            <a:r>
              <a:rPr lang="es-ES" sz="2000" dirty="0" err="1"/>
              <a:t>na</a:t>
            </a:r>
            <a:r>
              <a:rPr lang="es-ES" sz="2000" dirty="0"/>
              <a:t> primavera e no verán, en praderías, bosques e zonas baldías de España, Francia, Irlanda, Gran Bretaña, Noruega, Italia e Portugal.</a:t>
            </a:r>
          </a:p>
          <a:p>
            <a:r>
              <a:rPr lang="es-ES" sz="2000" dirty="0"/>
              <a:t>Ten as follas típicas da familia, as flores, brancas, agrupadas en umbelas. </a:t>
            </a:r>
            <a:r>
              <a:rPr lang="es-ES" sz="2000" dirty="0" err="1"/>
              <a:t>Nas</a:t>
            </a:r>
            <a:r>
              <a:rPr lang="es-ES" sz="2000" dirty="0"/>
              <a:t> raíces forma tubérculos esféricos do tamaño </a:t>
            </a:r>
            <a:r>
              <a:rPr lang="es-ES" sz="2000" dirty="0" err="1"/>
              <a:t>dunha</a:t>
            </a:r>
            <a:r>
              <a:rPr lang="es-ES" sz="2000" dirty="0"/>
              <a:t> </a:t>
            </a:r>
            <a:r>
              <a:rPr lang="es-ES" sz="2000" dirty="0" err="1"/>
              <a:t>avelá</a:t>
            </a:r>
            <a:r>
              <a:rPr lang="es-ES" sz="2000" dirty="0"/>
              <a:t> que poden comer </a:t>
            </a:r>
            <a:r>
              <a:rPr lang="es-ES" sz="2000" dirty="0" err="1"/>
              <a:t>unha</a:t>
            </a:r>
            <a:r>
              <a:rPr lang="es-ES" sz="2000" dirty="0"/>
              <a:t> vez pelados.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433" y="3282080"/>
            <a:ext cx="3188465" cy="324751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04581" y="1184743"/>
            <a:ext cx="6123114" cy="4592336"/>
          </a:xfrm>
          <a:prstGeom prst="rect">
            <a:avLst/>
          </a:prstGeom>
        </p:spPr>
      </p:pic>
    </p:spTree>
    <p:extLst>
      <p:ext uri="{BB962C8B-B14F-4D97-AF65-F5344CB8AC3E}">
        <p14:creationId xmlns:p14="http://schemas.microsoft.com/office/powerpoint/2010/main" val="27688649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6607</Words>
  <Application>Microsoft Office PowerPoint</Application>
  <PresentationFormat>Panorámica</PresentationFormat>
  <Paragraphs>360</Paragraphs>
  <Slides>100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100</vt:i4>
      </vt:variant>
    </vt:vector>
  </HeadingPairs>
  <TitlesOfParts>
    <vt:vector size="105" baseType="lpstr">
      <vt:lpstr>Arial</vt:lpstr>
      <vt:lpstr>Bradley Hand ITC</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dc:creator>
  <cp:lastModifiedBy>LENOVO</cp:lastModifiedBy>
  <cp:revision>376</cp:revision>
  <dcterms:created xsi:type="dcterms:W3CDTF">2024-11-27T13:42:03Z</dcterms:created>
  <dcterms:modified xsi:type="dcterms:W3CDTF">2025-03-18T13:34:40Z</dcterms:modified>
</cp:coreProperties>
</file>